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9"/>
  </p:notesMasterIdLst>
  <p:handoutMasterIdLst>
    <p:handoutMasterId r:id="rId10"/>
  </p:handoutMasterIdLst>
  <p:sldIdLst>
    <p:sldId id="256" r:id="rId2"/>
    <p:sldId id="271" r:id="rId3"/>
    <p:sldId id="295" r:id="rId4"/>
    <p:sldId id="316" r:id="rId5"/>
    <p:sldId id="296" r:id="rId6"/>
    <p:sldId id="317" r:id="rId7"/>
    <p:sldId id="262" r:id="rId8"/>
  </p:sldIdLst>
  <p:sldSz cx="12192000" cy="6858000"/>
  <p:notesSz cx="7102475" cy="10233025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37" userDrawn="1">
          <p15:clr>
            <a:srgbClr val="A4A3A4"/>
          </p15:clr>
        </p15:guide>
        <p15:guide id="2" pos="3817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前田 悠平" initials="前田" lastIdx="1" clrIdx="0">
    <p:extLst>
      <p:ext uri="{19B8F6BF-5375-455C-9EA6-DF929625EA0E}">
        <p15:presenceInfo xmlns:p15="http://schemas.microsoft.com/office/powerpoint/2012/main" userId="S-1-5-21-1941694885-4000873781-3053631134-1202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00"/>
    <a:srgbClr val="FFCCCC"/>
    <a:srgbClr val="009A34"/>
    <a:srgbClr val="FFCC66"/>
    <a:srgbClr val="FFFFFF"/>
    <a:srgbClr val="000000"/>
    <a:srgbClr val="AA8E50"/>
    <a:srgbClr val="32969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554" autoAdjust="0"/>
    <p:restoredTop sz="94660"/>
  </p:normalViewPr>
  <p:slideViewPr>
    <p:cSldViewPr snapToGrid="0" snapToObjects="1">
      <p:cViewPr varScale="1">
        <p:scale>
          <a:sx n="46" d="100"/>
          <a:sy n="46" d="100"/>
        </p:scale>
        <p:origin x="484" y="48"/>
      </p:cViewPr>
      <p:guideLst>
        <p:guide orient="horz" pos="2137"/>
        <p:guide pos="3817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 snapToObjects="1">
      <p:cViewPr varScale="1">
        <p:scale>
          <a:sx n="50" d="100"/>
          <a:sy n="50" d="100"/>
        </p:scale>
        <p:origin x="2708" y="4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>
            <a:extLst>
              <a:ext uri="{FF2B5EF4-FFF2-40B4-BE49-F238E27FC236}">
                <a16:creationId xmlns:a16="http://schemas.microsoft.com/office/drawing/2014/main" id="{1C563AA2-4865-1DEC-485B-E1B6CE373DD7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1" y="0"/>
            <a:ext cx="3077739" cy="513429"/>
          </a:xfrm>
          <a:prstGeom prst="rect">
            <a:avLst/>
          </a:prstGeom>
        </p:spPr>
        <p:txBody>
          <a:bodyPr vert="horz" lIns="94778" tIns="47389" rIns="94778" bIns="47389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>
            <a:extLst>
              <a:ext uri="{FF2B5EF4-FFF2-40B4-BE49-F238E27FC236}">
                <a16:creationId xmlns:a16="http://schemas.microsoft.com/office/drawing/2014/main" id="{2AFDDBF6-CF34-49AD-A01B-061C87C284E1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4023093" y="0"/>
            <a:ext cx="3077739" cy="513429"/>
          </a:xfrm>
          <a:prstGeom prst="rect">
            <a:avLst/>
          </a:prstGeom>
        </p:spPr>
        <p:txBody>
          <a:bodyPr vert="horz" lIns="94778" tIns="47389" rIns="94778" bIns="47389" rtlCol="0"/>
          <a:lstStyle>
            <a:lvl1pPr algn="r">
              <a:defRPr sz="1200"/>
            </a:lvl1pPr>
          </a:lstStyle>
          <a:p>
            <a:fld id="{EDAA24D4-1BE2-45F3-A308-17A0073D8726}" type="datetimeFigureOut">
              <a:rPr kumimoji="1" lang="ja-JP" altLang="en-US" smtClean="0"/>
              <a:t>2025/5/23</a:t>
            </a:fld>
            <a:endParaRPr kumimoji="1" lang="ja-JP" altLang="en-US"/>
          </a:p>
        </p:txBody>
      </p:sp>
      <p:sp>
        <p:nvSpPr>
          <p:cNvPr id="4" name="フッター プレースホルダー 3">
            <a:extLst>
              <a:ext uri="{FF2B5EF4-FFF2-40B4-BE49-F238E27FC236}">
                <a16:creationId xmlns:a16="http://schemas.microsoft.com/office/drawing/2014/main" id="{5437DAE3-E8E4-C19F-B654-1F7182FE5FE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1" y="9719599"/>
            <a:ext cx="3077739" cy="513428"/>
          </a:xfrm>
          <a:prstGeom prst="rect">
            <a:avLst/>
          </a:prstGeom>
        </p:spPr>
        <p:txBody>
          <a:bodyPr vert="horz" lIns="94778" tIns="47389" rIns="94778" bIns="47389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5" name="スライド番号プレースホルダー 4">
            <a:extLst>
              <a:ext uri="{FF2B5EF4-FFF2-40B4-BE49-F238E27FC236}">
                <a16:creationId xmlns:a16="http://schemas.microsoft.com/office/drawing/2014/main" id="{D469DA6B-A398-C67B-A6CE-3914F005051B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4023093" y="9719599"/>
            <a:ext cx="3077739" cy="513428"/>
          </a:xfrm>
          <a:prstGeom prst="rect">
            <a:avLst/>
          </a:prstGeom>
        </p:spPr>
        <p:txBody>
          <a:bodyPr vert="horz" lIns="94778" tIns="47389" rIns="94778" bIns="47389" rtlCol="0" anchor="b"/>
          <a:lstStyle>
            <a:lvl1pPr algn="r">
              <a:defRPr sz="1200"/>
            </a:lvl1pPr>
          </a:lstStyle>
          <a:p>
            <a:fld id="{79924141-24F4-4DDB-B8E8-C7069E74071B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20980952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3077739" cy="513429"/>
          </a:xfrm>
          <a:prstGeom prst="rect">
            <a:avLst/>
          </a:prstGeom>
        </p:spPr>
        <p:txBody>
          <a:bodyPr vert="horz" lIns="94778" tIns="47389" rIns="94778" bIns="47389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4023093" y="0"/>
            <a:ext cx="3077739" cy="513429"/>
          </a:xfrm>
          <a:prstGeom prst="rect">
            <a:avLst/>
          </a:prstGeom>
        </p:spPr>
        <p:txBody>
          <a:bodyPr vert="horz" lIns="94778" tIns="47389" rIns="94778" bIns="47389" rtlCol="0"/>
          <a:lstStyle>
            <a:lvl1pPr algn="r">
              <a:defRPr sz="1200"/>
            </a:lvl1pPr>
          </a:lstStyle>
          <a:p>
            <a:fld id="{F4547AB6-DE81-44A3-8F64-0B2C369D36E2}" type="datetimeFigureOut">
              <a:rPr kumimoji="1" lang="ja-JP" altLang="en-US" smtClean="0"/>
              <a:t>2025/5/23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482600" y="1279525"/>
            <a:ext cx="6137275" cy="34528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4778" tIns="47389" rIns="94778" bIns="47389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710248" y="4924643"/>
            <a:ext cx="5681980" cy="4029254"/>
          </a:xfrm>
          <a:prstGeom prst="rect">
            <a:avLst/>
          </a:prstGeom>
        </p:spPr>
        <p:txBody>
          <a:bodyPr vert="horz" lIns="94778" tIns="47389" rIns="94778" bIns="47389" rtlCol="0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1" y="9719599"/>
            <a:ext cx="3077739" cy="513428"/>
          </a:xfrm>
          <a:prstGeom prst="rect">
            <a:avLst/>
          </a:prstGeom>
        </p:spPr>
        <p:txBody>
          <a:bodyPr vert="horz" lIns="94778" tIns="47389" rIns="94778" bIns="47389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4023093" y="9719599"/>
            <a:ext cx="3077739" cy="513428"/>
          </a:xfrm>
          <a:prstGeom prst="rect">
            <a:avLst/>
          </a:prstGeom>
        </p:spPr>
        <p:txBody>
          <a:bodyPr vert="horz" lIns="94778" tIns="47389" rIns="94778" bIns="47389" rtlCol="0" anchor="b"/>
          <a:lstStyle>
            <a:lvl1pPr algn="r">
              <a:defRPr sz="1200"/>
            </a:lvl1pPr>
          </a:lstStyle>
          <a:p>
            <a:fld id="{50EF80F1-11B6-4AE1-ADAF-C74026698B49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817766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  <a:solidFill>
            <a:srgbClr val="329696"/>
          </a:solidFill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C97B03-A5A9-4216-864D-ADEF4DE8C963}" type="datetime1">
              <a:rPr lang="en-US" altLang="ja-JP" smtClean="0"/>
              <a:t>5/23/2025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101"/>
            <a:ext cx="10972800" cy="753011"/>
          </a:xfrm>
          <a:solidFill>
            <a:schemeClr val="bg1"/>
          </a:solidFill>
        </p:spPr>
        <p:txBody>
          <a:bodyPr/>
          <a:lstStyle>
            <a:lvl1pPr algn="l">
              <a:defRPr>
                <a:solidFill>
                  <a:srgbClr val="009A34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4006F4-A73E-4E78-9564-CC25DBEA9C9D}" type="datetime1">
              <a:rPr lang="en-US" altLang="ja-JP" smtClean="0"/>
              <a:t>5/23/2025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280525" y="6356351"/>
            <a:ext cx="2844800" cy="365125"/>
          </a:xfrm>
        </p:spPr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sp>
        <p:nvSpPr>
          <p:cNvPr id="7" name="正方形/長方形 14">
            <a:extLst>
              <a:ext uri="{FF2B5EF4-FFF2-40B4-BE49-F238E27FC236}">
                <a16:creationId xmlns:a16="http://schemas.microsoft.com/office/drawing/2014/main" id="{C7277ECF-7185-0821-3140-CDFCD423F4E9}"/>
              </a:ext>
            </a:extLst>
          </p:cNvPr>
          <p:cNvSpPr>
            <a:spLocks noChangeArrowheads="1"/>
          </p:cNvSpPr>
          <p:nvPr userDrawn="1"/>
        </p:nvSpPr>
        <p:spPr bwMode="auto">
          <a:xfrm flipV="1">
            <a:off x="609600" y="1004251"/>
            <a:ext cx="10972800" cy="45719"/>
          </a:xfrm>
          <a:prstGeom prst="rect">
            <a:avLst/>
          </a:prstGeom>
          <a:solidFill>
            <a:srgbClr val="009A34"/>
          </a:solidFill>
          <a:ln w="15875" algn="ctr">
            <a:noFill/>
            <a:miter lim="800000"/>
            <a:headEnd/>
            <a:tailEnd/>
          </a:ln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kumimoji="1" sz="3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50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kumimoji="1" sz="28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50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kumimoji="1"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50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kumimoji="1"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50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kumimoji="1"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50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umimoji="1"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50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umimoji="1"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50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umimoji="1"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50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umimoji="1"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50" charset="-128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endParaRPr lang="ja-JP" altLang="en-US" sz="1800" b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F1AB0E-B3B4-4873-991F-6EE05408DE0A}" type="datetime1">
              <a:rPr lang="en-US" altLang="ja-JP" smtClean="0"/>
              <a:t>5/23/2025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38266F-2322-4600-ACD9-49F16C9C8157}" type="datetime1">
              <a:rPr lang="en-US" altLang="ja-JP" smtClean="0"/>
              <a:t>5/23/2025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6D0E8-B6D7-4DD0-9C98-F23ADF00888A}" type="datetime1">
              <a:rPr lang="en-US" altLang="ja-JP" smtClean="0"/>
              <a:t>5/23/2025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728EE-D101-4153-8862-02B5F533FFE1}" type="datetime1">
              <a:rPr lang="en-US" altLang="ja-JP" smtClean="0"/>
              <a:t>5/23/2025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3073A6-1121-452B-86DC-C62ACF383CF5}" type="datetime1">
              <a:rPr lang="en-US" altLang="ja-JP" smtClean="0"/>
              <a:t>5/23/2025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9DC5F8-62F7-469E-BC30-6276A1A3D065}" type="datetime1">
              <a:rPr lang="en-US" altLang="ja-JP" smtClean="0"/>
              <a:t>5/23/2025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B21F83-FF30-45DA-8ECF-CBBAE050E33A}" type="datetime1">
              <a:rPr lang="en-US" altLang="ja-JP" smtClean="0"/>
              <a:t>5/23/2025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4488B2-3ADC-407C-B229-E0F9B04EA206}" type="datetime1">
              <a:rPr lang="en-US" altLang="ja-JP" smtClean="0"/>
              <a:t>5/23/2025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8ECEE0-0DEB-4459-9222-FF95D910CE1A}" type="datetime1">
              <a:rPr lang="en-US" altLang="ja-JP" smtClean="0"/>
              <a:t>5/23/2025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BIZ UDPゴシック" panose="020B0400000000000000" pitchFamily="50" charset="-128"/>
                <a:ea typeface="BIZ UDPゴシック" panose="020B0400000000000000" pitchFamily="50" charset="-128"/>
              </a:defRPr>
            </a:lvl1pPr>
          </a:lstStyle>
          <a:p>
            <a:fld id="{C224C885-EA66-4D74-BEB8-C2742742E071}" type="datetime1">
              <a:rPr lang="en-US" altLang="ja-JP" smtClean="0"/>
              <a:t>5/23/2025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BIZ UDPゴシック" panose="020B0400000000000000" pitchFamily="50" charset="-128"/>
                <a:ea typeface="BIZ UDPゴシック" panose="020B0400000000000000" pitchFamily="50" charset="-128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BIZ UDPゴシック" panose="020B0400000000000000" pitchFamily="50" charset="-128"/>
                <a:ea typeface="BIZ UDPゴシック" panose="020B0400000000000000" pitchFamily="50" charset="-128"/>
              </a:defRPr>
            </a:lvl1pPr>
          </a:lstStyle>
          <a:p>
            <a:fld id="{C1FF6DA9-008F-8B48-92A6-B652298478B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BIZ UDPゴシック" panose="020B0400000000000000" pitchFamily="50" charset="-128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BIZ UDPゴシック" panose="020B0400000000000000" pitchFamily="50" charset="-128"/>
          <a:ea typeface="BIZ UDPゴシック" panose="020B0400000000000000" pitchFamily="50" charset="-128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BIZ UDPゴシック" panose="020B0400000000000000" pitchFamily="50" charset="-128"/>
          <a:ea typeface="BIZ UDPゴシック" panose="020B0400000000000000" pitchFamily="50" charset="-128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BIZ UDPゴシック" panose="020B0400000000000000" pitchFamily="50" charset="-128"/>
          <a:ea typeface="BIZ UDPゴシック" panose="020B0400000000000000" pitchFamily="50" charset="-128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BIZ UDPゴシック" panose="020B0400000000000000" pitchFamily="50" charset="-128"/>
          <a:ea typeface="BIZ UDPゴシック" panose="020B0400000000000000" pitchFamily="50" charset="-128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BIZ UDPゴシック" panose="020B0400000000000000" pitchFamily="50" charset="-128"/>
          <a:ea typeface="BIZ UDPゴシック" panose="020B0400000000000000" pitchFamily="50" charset="-128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図 1">
            <a:extLst>
              <a:ext uri="{FF2B5EF4-FFF2-40B4-BE49-F238E27FC236}">
                <a16:creationId xmlns:a16="http://schemas.microsoft.com/office/drawing/2014/main" id="{98431DD3-93CF-851E-0ECA-43482C978EE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60320" y="495300"/>
            <a:ext cx="7071360" cy="5867400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407229" y="5304696"/>
            <a:ext cx="5388430" cy="797131"/>
          </a:xfrm>
        </p:spPr>
        <p:txBody>
          <a:bodyPr>
            <a:normAutofit lnSpcReduction="10000"/>
          </a:bodyPr>
          <a:lstStyle/>
          <a:p>
            <a:r>
              <a:rPr lang="en-US" altLang="zh-TW" sz="1600" dirty="0">
                <a:solidFill>
                  <a:schemeClr val="tx1"/>
                </a:solidFill>
              </a:rPr>
              <a:t>2025</a:t>
            </a:r>
            <a:r>
              <a:rPr lang="zh-TW" altLang="en-US" sz="1600" dirty="0">
                <a:solidFill>
                  <a:schemeClr val="tx1"/>
                </a:solidFill>
              </a:rPr>
              <a:t>年</a:t>
            </a:r>
            <a:r>
              <a:rPr lang="en-US" altLang="zh-TW" sz="1600" dirty="0">
                <a:solidFill>
                  <a:schemeClr val="tx1"/>
                </a:solidFill>
              </a:rPr>
              <a:t>  </a:t>
            </a:r>
            <a:r>
              <a:rPr lang="zh-TW" altLang="en-US" sz="1600" dirty="0">
                <a:solidFill>
                  <a:schemeClr val="tx1"/>
                </a:solidFill>
              </a:rPr>
              <a:t>月</a:t>
            </a:r>
            <a:r>
              <a:rPr lang="en-US" altLang="zh-TW" sz="1600" dirty="0">
                <a:solidFill>
                  <a:schemeClr val="tx1"/>
                </a:solidFill>
              </a:rPr>
              <a:t>  </a:t>
            </a:r>
            <a:r>
              <a:rPr lang="zh-TW" altLang="en-US" sz="1600" dirty="0">
                <a:solidFill>
                  <a:schemeClr val="tx1"/>
                </a:solidFill>
              </a:rPr>
              <a:t>日</a:t>
            </a:r>
            <a:endParaRPr lang="en-US" altLang="zh-TW" sz="1600" dirty="0">
              <a:solidFill>
                <a:schemeClr val="tx1"/>
              </a:solidFill>
            </a:endParaRPr>
          </a:p>
          <a:p>
            <a:r>
              <a:rPr lang="ja-JP" altLang="en-US" sz="2800" dirty="0">
                <a:solidFill>
                  <a:schemeClr val="tx1"/>
                </a:solidFill>
              </a:rPr>
              <a:t>○○農場</a:t>
            </a:r>
            <a:endParaRPr lang="zh-TW" altLang="en-US" sz="2800" dirty="0">
              <a:solidFill>
                <a:schemeClr val="tx1"/>
              </a:solidFill>
            </a:endParaRPr>
          </a:p>
        </p:txBody>
      </p:sp>
      <p:sp>
        <p:nvSpPr>
          <p:cNvPr id="4" name="スライド番号プレースホルダー 3">
            <a:extLst>
              <a:ext uri="{FF2B5EF4-FFF2-40B4-BE49-F238E27FC236}">
                <a16:creationId xmlns:a16="http://schemas.microsoft.com/office/drawing/2014/main" id="{D85F1F4F-75B6-7FA2-886D-895D3B186F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271855" y="6356351"/>
            <a:ext cx="2844800" cy="365125"/>
          </a:xfrm>
        </p:spPr>
        <p:txBody>
          <a:bodyPr/>
          <a:lstStyle/>
          <a:p>
            <a:fld id="{C1FF6DA9-008F-8B48-92A6-B652298478BF}" type="slidenum">
              <a:rPr lang="en-US" smtClean="0"/>
              <a:t>1</a:t>
            </a:fld>
            <a:endParaRPr lang="en-US"/>
          </a:p>
        </p:txBody>
      </p:sp>
      <p:sp>
        <p:nvSpPr>
          <p:cNvPr id="21" name="タイトル 1">
            <a:extLst>
              <a:ext uri="{FF2B5EF4-FFF2-40B4-BE49-F238E27FC236}">
                <a16:creationId xmlns:a16="http://schemas.microsoft.com/office/drawing/2014/main" id="{CD7F23AA-551F-4903-56BC-CDE574DED8D5}"/>
              </a:ext>
            </a:extLst>
          </p:cNvPr>
          <p:cNvSpPr txBox="1">
            <a:spLocks/>
          </p:cNvSpPr>
          <p:nvPr/>
        </p:nvSpPr>
        <p:spPr>
          <a:xfrm>
            <a:off x="1858751" y="1090717"/>
            <a:ext cx="8474494" cy="643573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kumimoji="1"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50000"/>
              </a:lnSpc>
              <a:defRPr/>
            </a:pPr>
            <a:r>
              <a:rPr lang="ja-JP" altLang="en-US" sz="4000" b="1" dirty="0">
                <a:ln w="0"/>
                <a:solidFill>
                  <a:schemeClr val="bg2">
                    <a:lumMod val="50000"/>
                  </a:schemeClr>
                </a:solidFill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安全安心、サステナブルな農場の証</a:t>
            </a:r>
          </a:p>
        </p:txBody>
      </p:sp>
      <p:pic>
        <p:nvPicPr>
          <p:cNvPr id="24" name="図 23">
            <a:extLst>
              <a:ext uri="{FF2B5EF4-FFF2-40B4-BE49-F238E27FC236}">
                <a16:creationId xmlns:a16="http://schemas.microsoft.com/office/drawing/2014/main" id="{BAAA097E-D18F-2396-771D-118283D04AA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61724" y="1809000"/>
            <a:ext cx="6068547" cy="2489033"/>
          </a:xfrm>
          <a:prstGeom prst="rect">
            <a:avLst/>
          </a:prstGeom>
        </p:spPr>
      </p:pic>
      <p:sp>
        <p:nvSpPr>
          <p:cNvPr id="5" name="テキスト ボックス 4">
            <a:extLst>
              <a:ext uri="{FF2B5EF4-FFF2-40B4-BE49-F238E27FC236}">
                <a16:creationId xmlns:a16="http://schemas.microsoft.com/office/drawing/2014/main" id="{6C557606-3D4A-6884-912D-CF7BBBD139F0}"/>
              </a:ext>
            </a:extLst>
          </p:cNvPr>
          <p:cNvSpPr txBox="1"/>
          <p:nvPr/>
        </p:nvSpPr>
        <p:spPr>
          <a:xfrm>
            <a:off x="3177785" y="4278144"/>
            <a:ext cx="609407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ja-JP" sz="2800" b="0" i="0" dirty="0">
                <a:solidFill>
                  <a:srgbClr val="009A34"/>
                </a:solidFill>
                <a:effectLst/>
              </a:rPr>
              <a:t>J</a:t>
            </a:r>
            <a:r>
              <a:rPr lang="en-US" altLang="ja-JP" sz="2800" b="0" i="0" dirty="0">
                <a:solidFill>
                  <a:srgbClr val="000000"/>
                </a:solidFill>
                <a:effectLst/>
              </a:rPr>
              <a:t>apan </a:t>
            </a:r>
            <a:r>
              <a:rPr lang="en-US" altLang="ja-JP" sz="2800" b="0" i="0" dirty="0">
                <a:solidFill>
                  <a:srgbClr val="009A34"/>
                </a:solidFill>
                <a:effectLst/>
              </a:rPr>
              <a:t>G</a:t>
            </a:r>
            <a:r>
              <a:rPr lang="en-US" altLang="ja-JP" sz="2800" b="0" i="0" dirty="0">
                <a:solidFill>
                  <a:srgbClr val="000000"/>
                </a:solidFill>
                <a:effectLst/>
              </a:rPr>
              <a:t>ood </a:t>
            </a:r>
            <a:r>
              <a:rPr lang="en-US" altLang="ja-JP" sz="2800" b="0" i="0" dirty="0">
                <a:solidFill>
                  <a:srgbClr val="009A34"/>
                </a:solidFill>
                <a:effectLst/>
              </a:rPr>
              <a:t>A</a:t>
            </a:r>
            <a:r>
              <a:rPr lang="en-US" altLang="ja-JP" sz="2800" b="0" i="0" dirty="0">
                <a:solidFill>
                  <a:srgbClr val="000000"/>
                </a:solidFill>
                <a:effectLst/>
              </a:rPr>
              <a:t>gricultural </a:t>
            </a:r>
            <a:r>
              <a:rPr lang="en-US" altLang="ja-JP" sz="2800" b="0" i="0" dirty="0">
                <a:solidFill>
                  <a:srgbClr val="009A34"/>
                </a:solidFill>
                <a:effectLst/>
              </a:rPr>
              <a:t>P</a:t>
            </a:r>
            <a:r>
              <a:rPr lang="en-US" altLang="ja-JP" sz="2800" b="0" i="0" dirty="0">
                <a:solidFill>
                  <a:srgbClr val="000000"/>
                </a:solidFill>
                <a:effectLst/>
              </a:rPr>
              <a:t>ractices</a:t>
            </a:r>
            <a:endParaRPr lang="ja-JP" altLang="en-US" sz="28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正方形/長方形 20">
            <a:extLst>
              <a:ext uri="{FF2B5EF4-FFF2-40B4-BE49-F238E27FC236}">
                <a16:creationId xmlns:a16="http://schemas.microsoft.com/office/drawing/2014/main" id="{4E2F9387-DC77-1E42-06B4-DFCB6AE58186}"/>
              </a:ext>
            </a:extLst>
          </p:cNvPr>
          <p:cNvSpPr/>
          <p:nvPr/>
        </p:nvSpPr>
        <p:spPr>
          <a:xfrm>
            <a:off x="609600" y="1639730"/>
            <a:ext cx="10933838" cy="4355779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9" name="テキスト ボックス 28">
            <a:extLst>
              <a:ext uri="{FF2B5EF4-FFF2-40B4-BE49-F238E27FC236}">
                <a16:creationId xmlns:a16="http://schemas.microsoft.com/office/drawing/2014/main" id="{6E6DD7E7-C0AB-F554-2820-B099A00706C8}"/>
              </a:ext>
            </a:extLst>
          </p:cNvPr>
          <p:cNvSpPr txBox="1"/>
          <p:nvPr/>
        </p:nvSpPr>
        <p:spPr>
          <a:xfrm>
            <a:off x="648562" y="4462778"/>
            <a:ext cx="10933838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1" lang="ja-JP" altLang="en-US" sz="2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を確保するために、農場運営を適切に管理し、正しい手順を守り</a:t>
            </a:r>
            <a:endParaRPr kumimoji="1" lang="en-US" altLang="ja-JP" sz="2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BIZ UDPゴシック" panose="020B0400000000000000" pitchFamily="50" charset="-128"/>
              <a:ea typeface="BIZ UDPゴシック" panose="020B0400000000000000" pitchFamily="50" charset="-128"/>
            </a:endParaRPr>
          </a:p>
          <a:p>
            <a:pPr marL="0" marR="0" lvl="0" indent="0" algn="ctr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1" lang="ja-JP" altLang="en-US" sz="2600" b="0" i="0" u="none" strike="noStrike" kern="1200" cap="none" spc="0" normalizeH="0" baseline="0" noProof="0" dirty="0">
                <a:ln>
                  <a:noFill/>
                </a:ln>
                <a:solidFill>
                  <a:srgbClr val="009A34"/>
                </a:solidFill>
                <a:effectLst/>
                <a:uLnTx/>
                <a:uFillTx/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安心・安全で環境に、人にやさしい農産物を生産しています。</a:t>
            </a:r>
          </a:p>
        </p:txBody>
      </p:sp>
      <p:sp>
        <p:nvSpPr>
          <p:cNvPr id="3" name="スライド番号プレースホルダー 2">
            <a:extLst>
              <a:ext uri="{FF2B5EF4-FFF2-40B4-BE49-F238E27FC236}">
                <a16:creationId xmlns:a16="http://schemas.microsoft.com/office/drawing/2014/main" id="{1E0F6D71-CB6F-7EEE-0898-D3BDBF24BA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2</a:t>
            </a:fld>
            <a:endParaRPr lang="en-US"/>
          </a:p>
        </p:txBody>
      </p:sp>
      <p:grpSp>
        <p:nvGrpSpPr>
          <p:cNvPr id="60" name="グループ化 59">
            <a:extLst>
              <a:ext uri="{FF2B5EF4-FFF2-40B4-BE49-F238E27FC236}">
                <a16:creationId xmlns:a16="http://schemas.microsoft.com/office/drawing/2014/main" id="{BF1D26F6-5D6B-36D2-AD00-7D3C4F9A6768}"/>
              </a:ext>
            </a:extLst>
          </p:cNvPr>
          <p:cNvGrpSpPr>
            <a:grpSpLocks noChangeAspect="1"/>
          </p:cNvGrpSpPr>
          <p:nvPr/>
        </p:nvGrpSpPr>
        <p:grpSpPr>
          <a:xfrm>
            <a:off x="1154223" y="2821442"/>
            <a:ext cx="9922514" cy="1641336"/>
            <a:chOff x="674543" y="2677538"/>
            <a:chExt cx="12054843" cy="1994056"/>
          </a:xfrm>
        </p:grpSpPr>
        <p:pic>
          <p:nvPicPr>
            <p:cNvPr id="10" name="図 9">
              <a:extLst>
                <a:ext uri="{FF2B5EF4-FFF2-40B4-BE49-F238E27FC236}">
                  <a16:creationId xmlns:a16="http://schemas.microsoft.com/office/drawing/2014/main" id="{9C861C69-BD5E-A242-2A57-8FD62E14C56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1045685" y="2677538"/>
              <a:ext cx="1683701" cy="1800000"/>
            </a:xfrm>
            <a:prstGeom prst="rect">
              <a:avLst/>
            </a:prstGeom>
          </p:spPr>
        </p:pic>
        <p:pic>
          <p:nvPicPr>
            <p:cNvPr id="14" name="図 13">
              <a:extLst>
                <a:ext uri="{FF2B5EF4-FFF2-40B4-BE49-F238E27FC236}">
                  <a16:creationId xmlns:a16="http://schemas.microsoft.com/office/drawing/2014/main" id="{842D75D4-152C-8278-5D26-E80624B6C6D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9390469" y="2677538"/>
              <a:ext cx="1687418" cy="1800000"/>
            </a:xfrm>
            <a:prstGeom prst="rect">
              <a:avLst/>
            </a:prstGeom>
          </p:spPr>
        </p:pic>
        <p:pic>
          <p:nvPicPr>
            <p:cNvPr id="18" name="図 17">
              <a:extLst>
                <a:ext uri="{FF2B5EF4-FFF2-40B4-BE49-F238E27FC236}">
                  <a16:creationId xmlns:a16="http://schemas.microsoft.com/office/drawing/2014/main" id="{12BA5209-53D2-BC1D-1C7C-2A67930A5E4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74543" y="2677538"/>
              <a:ext cx="1687418" cy="1800000"/>
            </a:xfrm>
            <a:prstGeom prst="rect">
              <a:avLst/>
            </a:prstGeom>
          </p:spPr>
        </p:pic>
        <p:pic>
          <p:nvPicPr>
            <p:cNvPr id="35" name="図 34">
              <a:extLst>
                <a:ext uri="{FF2B5EF4-FFF2-40B4-BE49-F238E27FC236}">
                  <a16:creationId xmlns:a16="http://schemas.microsoft.com/office/drawing/2014/main" id="{0C1A748A-8CDF-2835-ECFE-1FB2D1BC2F0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2329760" y="2677538"/>
              <a:ext cx="1683701" cy="1800000"/>
            </a:xfrm>
            <a:prstGeom prst="rect">
              <a:avLst/>
            </a:prstGeom>
          </p:spPr>
        </p:pic>
        <p:pic>
          <p:nvPicPr>
            <p:cNvPr id="37" name="図 36">
              <a:extLst>
                <a:ext uri="{FF2B5EF4-FFF2-40B4-BE49-F238E27FC236}">
                  <a16:creationId xmlns:a16="http://schemas.microsoft.com/office/drawing/2014/main" id="{AAC9C058-9789-93FC-AB2A-43348DC67575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3981260" y="2677538"/>
              <a:ext cx="1682465" cy="1800000"/>
            </a:xfrm>
            <a:prstGeom prst="rect">
              <a:avLst/>
            </a:prstGeom>
          </p:spPr>
        </p:pic>
        <p:pic>
          <p:nvPicPr>
            <p:cNvPr id="57" name="図 56">
              <a:extLst>
                <a:ext uri="{FF2B5EF4-FFF2-40B4-BE49-F238E27FC236}">
                  <a16:creationId xmlns:a16="http://schemas.microsoft.com/office/drawing/2014/main" id="{B84483C2-A9A4-B44B-6F16-B21B808765EC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7296466" y="2677538"/>
              <a:ext cx="2126204" cy="1994056"/>
            </a:xfrm>
            <a:prstGeom prst="rect">
              <a:avLst/>
            </a:prstGeom>
          </p:spPr>
        </p:pic>
        <p:pic>
          <p:nvPicPr>
            <p:cNvPr id="59" name="図 58">
              <a:extLst>
                <a:ext uri="{FF2B5EF4-FFF2-40B4-BE49-F238E27FC236}">
                  <a16:creationId xmlns:a16="http://schemas.microsoft.com/office/drawing/2014/main" id="{58AB8FEA-AA89-F19E-7BC7-04D33E9202F9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5631524" y="2677538"/>
              <a:ext cx="1697143" cy="1800000"/>
            </a:xfrm>
            <a:prstGeom prst="rect">
              <a:avLst/>
            </a:prstGeom>
          </p:spPr>
        </p:pic>
      </p:grpSp>
      <p:sp>
        <p:nvSpPr>
          <p:cNvPr id="62" name="テキスト ボックス 61">
            <a:extLst>
              <a:ext uri="{FF2B5EF4-FFF2-40B4-BE49-F238E27FC236}">
                <a16:creationId xmlns:a16="http://schemas.microsoft.com/office/drawing/2014/main" id="{418E6B78-6EE9-32DF-E3B6-BA41DDAA4D8C}"/>
              </a:ext>
            </a:extLst>
          </p:cNvPr>
          <p:cNvSpPr txBox="1"/>
          <p:nvPr/>
        </p:nvSpPr>
        <p:spPr>
          <a:xfrm>
            <a:off x="6419428" y="5443710"/>
            <a:ext cx="5004983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en-US" altLang="ja-JP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※</a:t>
            </a:r>
            <a:r>
              <a:rPr lang="ja-JP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家畜衛生とアニマルウェルフェア（動物福祉）は、畜産物に限ります。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ja-JP" altLang="en-US" dirty="0">
                <a:ea typeface="BIZ UDPゴシック" panose="020B0400000000000000" pitchFamily="50" charset="-128"/>
              </a:rPr>
              <a:t>Ｊ</a:t>
            </a:r>
            <a:r>
              <a:rPr lang="en-US" dirty="0">
                <a:ea typeface="BIZ UDPゴシック" panose="020B0400000000000000" pitchFamily="50" charset="-128"/>
              </a:rPr>
              <a:t>GAP</a:t>
            </a:r>
            <a:r>
              <a:rPr lang="ja-JP" altLang="en-US" dirty="0">
                <a:ea typeface="BIZ UDPゴシック" panose="020B0400000000000000" pitchFamily="50" charset="-128"/>
              </a:rPr>
              <a:t>認証とは</a:t>
            </a:r>
            <a:endParaRPr dirty="0">
              <a:ea typeface="BIZ UDPゴシック" panose="020B0400000000000000" pitchFamily="50" charset="-128"/>
            </a:endParaRPr>
          </a:p>
        </p:txBody>
      </p:sp>
      <p:sp>
        <p:nvSpPr>
          <p:cNvPr id="4" name="テキスト ボックス 3">
            <a:extLst>
              <a:ext uri="{FF2B5EF4-FFF2-40B4-BE49-F238E27FC236}">
                <a16:creationId xmlns:a16="http://schemas.microsoft.com/office/drawing/2014/main" id="{26986E6C-E576-BAB4-0305-11E01E68EC80}"/>
              </a:ext>
            </a:extLst>
          </p:cNvPr>
          <p:cNvSpPr txBox="1"/>
          <p:nvPr/>
        </p:nvSpPr>
        <p:spPr>
          <a:xfrm>
            <a:off x="648561" y="1758933"/>
            <a:ext cx="10933838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1" lang="ja-JP" altLang="en-US" sz="2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食の安全と持続可能な農業を保証する第三者認証制度であり、</a:t>
            </a:r>
          </a:p>
          <a:p>
            <a:pPr marL="0" marR="0" lvl="0" indent="0" algn="ctr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1" lang="ja-JP" altLang="en-US" sz="2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農林水産省が推進する国際水準の</a:t>
            </a:r>
            <a:r>
              <a:rPr kumimoji="1" lang="en-US" altLang="ja-JP" sz="2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GAP</a:t>
            </a:r>
            <a:r>
              <a:rPr kumimoji="1" lang="ja-JP" altLang="en-US" sz="2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です。</a:t>
            </a:r>
          </a:p>
        </p:txBody>
      </p:sp>
    </p:spTree>
    <p:extLst>
      <p:ext uri="{BB962C8B-B14F-4D97-AF65-F5344CB8AC3E}">
        <p14:creationId xmlns:p14="http://schemas.microsoft.com/office/powerpoint/2010/main" val="261029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FA75355-0E6C-D68E-D5A2-9970A6FAD6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2DD7A6-738D-D151-055E-3FBD406E8C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ja-JP" altLang="en-US" dirty="0">
                <a:ea typeface="BIZ UDPゴシック" panose="020B0400000000000000" pitchFamily="50" charset="-128"/>
              </a:rPr>
              <a:t>Ｊ</a:t>
            </a:r>
            <a:r>
              <a:rPr lang="en-US" dirty="0">
                <a:ea typeface="BIZ UDPゴシック" panose="020B0400000000000000" pitchFamily="50" charset="-128"/>
              </a:rPr>
              <a:t>GAP</a:t>
            </a:r>
            <a:r>
              <a:rPr lang="ja-JP" altLang="en-US" dirty="0">
                <a:ea typeface="BIZ UDPゴシック" panose="020B0400000000000000" pitchFamily="50" charset="-128"/>
              </a:rPr>
              <a:t>の管理点</a:t>
            </a:r>
            <a:endParaRPr dirty="0">
              <a:ea typeface="BIZ UDPゴシック" panose="020B0400000000000000" pitchFamily="50" charset="-128"/>
            </a:endParaRPr>
          </a:p>
        </p:txBody>
      </p:sp>
      <p:sp>
        <p:nvSpPr>
          <p:cNvPr id="3" name="スライド番号プレースホルダー 2">
            <a:extLst>
              <a:ext uri="{FF2B5EF4-FFF2-40B4-BE49-F238E27FC236}">
                <a16:creationId xmlns:a16="http://schemas.microsoft.com/office/drawing/2014/main" id="{F75EF476-C9A2-7284-098E-CF26BE71D7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3</a:t>
            </a:fld>
            <a:endParaRPr lang="en-US" dirty="0"/>
          </a:p>
        </p:txBody>
      </p:sp>
      <p:grpSp>
        <p:nvGrpSpPr>
          <p:cNvPr id="23" name="グループ化 22">
            <a:extLst>
              <a:ext uri="{FF2B5EF4-FFF2-40B4-BE49-F238E27FC236}">
                <a16:creationId xmlns:a16="http://schemas.microsoft.com/office/drawing/2014/main" id="{F9EB4796-5804-BF12-E19B-69E2659B578E}"/>
              </a:ext>
            </a:extLst>
          </p:cNvPr>
          <p:cNvGrpSpPr/>
          <p:nvPr/>
        </p:nvGrpSpPr>
        <p:grpSpPr>
          <a:xfrm>
            <a:off x="628919" y="2634059"/>
            <a:ext cx="4050122" cy="3528889"/>
            <a:chOff x="628919" y="2371169"/>
            <a:chExt cx="4050122" cy="3528889"/>
          </a:xfrm>
        </p:grpSpPr>
        <p:sp>
          <p:nvSpPr>
            <p:cNvPr id="9" name="正方形/長方形 8">
              <a:extLst>
                <a:ext uri="{FF2B5EF4-FFF2-40B4-BE49-F238E27FC236}">
                  <a16:creationId xmlns:a16="http://schemas.microsoft.com/office/drawing/2014/main" id="{06B921A3-6FE5-636B-9EAA-177918C7BA98}"/>
                </a:ext>
              </a:extLst>
            </p:cNvPr>
            <p:cNvSpPr/>
            <p:nvPr/>
          </p:nvSpPr>
          <p:spPr>
            <a:xfrm>
              <a:off x="628919" y="2371170"/>
              <a:ext cx="4050121" cy="3528888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rgbClr val="009A3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kumimoji="1" lang="ja-JP" altLang="en-US" sz="1801" dirty="0">
                <a:latin typeface="BIZ UDPゴシック" panose="020B0400000000000000" pitchFamily="50" charset="-128"/>
                <a:ea typeface="BIZ UDPゴシック" panose="020B0400000000000000" pitchFamily="50" charset="-128"/>
              </a:endParaRPr>
            </a:p>
          </p:txBody>
        </p:sp>
        <p:sp>
          <p:nvSpPr>
            <p:cNvPr id="7" name="テキスト ボックス 8">
              <a:extLst>
                <a:ext uri="{FF2B5EF4-FFF2-40B4-BE49-F238E27FC236}">
                  <a16:creationId xmlns:a16="http://schemas.microsoft.com/office/drawing/2014/main" id="{C54615BE-2F46-583B-FF69-F73684E506F7}"/>
                </a:ext>
              </a:extLst>
            </p:cNvPr>
            <p:cNvSpPr txBox="1"/>
            <p:nvPr/>
          </p:nvSpPr>
          <p:spPr>
            <a:xfrm>
              <a:off x="733436" y="3128038"/>
              <a:ext cx="3838564" cy="269304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kumimoji="1" lang="en-US" altLang="ja-JP" sz="13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1</a:t>
              </a:r>
              <a:r>
                <a:rPr kumimoji="1" lang="ja-JP" altLang="en-US" sz="13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　　農場管理の見える化</a:t>
              </a:r>
            </a:p>
            <a:p>
              <a:r>
                <a:rPr kumimoji="1" lang="en-US" altLang="ja-JP" sz="13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2</a:t>
              </a:r>
              <a:r>
                <a:rPr kumimoji="1" lang="ja-JP" altLang="en-US" sz="13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　　経営者の責任</a:t>
              </a:r>
            </a:p>
            <a:p>
              <a:r>
                <a:rPr kumimoji="1" lang="en-US" altLang="ja-JP" sz="13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3</a:t>
              </a:r>
              <a:r>
                <a:rPr kumimoji="1" lang="ja-JP" altLang="en-US" sz="13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　　人権の尊重と労務管理</a:t>
              </a:r>
            </a:p>
            <a:p>
              <a:r>
                <a:rPr kumimoji="1" lang="en-US" altLang="ja-JP" sz="13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4</a:t>
              </a:r>
              <a:r>
                <a:rPr kumimoji="1" lang="ja-JP" altLang="en-US" sz="13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　　教育訓練・入場者への注意喚起</a:t>
              </a:r>
            </a:p>
            <a:p>
              <a:r>
                <a:rPr kumimoji="1" lang="en-US" altLang="ja-JP" sz="13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5</a:t>
              </a:r>
              <a:r>
                <a:rPr kumimoji="1" lang="ja-JP" altLang="en-US" sz="13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　　外部組織の管理</a:t>
              </a:r>
            </a:p>
            <a:p>
              <a:r>
                <a:rPr kumimoji="1" lang="en-US" altLang="ja-JP" sz="13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6</a:t>
              </a:r>
              <a:r>
                <a:rPr kumimoji="1" lang="ja-JP" altLang="en-US" sz="13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　　商品管理</a:t>
              </a:r>
            </a:p>
            <a:p>
              <a:r>
                <a:rPr kumimoji="1" lang="en-US" altLang="ja-JP" sz="13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7</a:t>
              </a:r>
              <a:r>
                <a:rPr kumimoji="1" lang="ja-JP" altLang="en-US" sz="13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　　生産工程におけるリスク管理</a:t>
              </a:r>
            </a:p>
            <a:p>
              <a:r>
                <a:rPr kumimoji="1" lang="en-US" altLang="ja-JP" sz="13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8</a:t>
              </a:r>
              <a:r>
                <a:rPr kumimoji="1" lang="ja-JP" altLang="en-US" sz="13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　　作業者および入場者の衛生管理</a:t>
              </a:r>
            </a:p>
            <a:p>
              <a:r>
                <a:rPr kumimoji="1" lang="en-US" altLang="ja-JP" sz="13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9</a:t>
              </a:r>
              <a:r>
                <a:rPr kumimoji="1" lang="ja-JP" altLang="en-US" sz="13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　　労働安全管理および事故発生時の対応</a:t>
              </a:r>
            </a:p>
            <a:p>
              <a:r>
                <a:rPr kumimoji="1" lang="en-US" altLang="ja-JP" sz="13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10</a:t>
              </a:r>
              <a:r>
                <a:rPr kumimoji="1" lang="ja-JP" altLang="en-US" sz="13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　設備・機械等の管理</a:t>
              </a:r>
            </a:p>
            <a:p>
              <a:r>
                <a:rPr kumimoji="1" lang="en-US" altLang="ja-JP" sz="13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11</a:t>
              </a:r>
              <a:r>
                <a:rPr kumimoji="1" lang="ja-JP" altLang="en-US" sz="13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　エネルギー等の管理、地球温暖化防止</a:t>
              </a:r>
            </a:p>
            <a:p>
              <a:r>
                <a:rPr kumimoji="1" lang="en-US" altLang="ja-JP" sz="13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12</a:t>
              </a:r>
              <a:r>
                <a:rPr kumimoji="1" lang="ja-JP" altLang="en-US" sz="13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　廃棄物の管理および資源の有効利用</a:t>
              </a:r>
            </a:p>
            <a:p>
              <a:r>
                <a:rPr kumimoji="1" lang="en-US" altLang="ja-JP" sz="13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13</a:t>
              </a:r>
              <a:r>
                <a:rPr kumimoji="1" lang="ja-JP" altLang="en-US" sz="13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　周辺環境・生物多様性への配慮</a:t>
              </a:r>
            </a:p>
          </p:txBody>
        </p:sp>
        <p:sp>
          <p:nvSpPr>
            <p:cNvPr id="10" name="テキスト ボックス 5">
              <a:extLst>
                <a:ext uri="{FF2B5EF4-FFF2-40B4-BE49-F238E27FC236}">
                  <a16:creationId xmlns:a16="http://schemas.microsoft.com/office/drawing/2014/main" id="{D68EE63E-E0DD-4AD6-EA2D-24A11B74B5F3}"/>
                </a:ext>
              </a:extLst>
            </p:cNvPr>
            <p:cNvSpPr txBox="1"/>
            <p:nvPr/>
          </p:nvSpPr>
          <p:spPr>
            <a:xfrm>
              <a:off x="651463" y="2371169"/>
              <a:ext cx="4027578" cy="753011"/>
            </a:xfrm>
            <a:prstGeom prst="rect">
              <a:avLst/>
            </a:prstGeom>
            <a:solidFill>
              <a:srgbClr val="009A34"/>
            </a:solidFill>
            <a:ln>
              <a:solidFill>
                <a:srgbClr val="009A34"/>
              </a:solidFill>
            </a:ln>
          </p:spPr>
          <p:txBody>
            <a:bodyPr wrap="square" rtlCol="0" anchor="ctr"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kumimoji="1" lang="ja-JP" altLang="en-US" sz="1801" b="1" dirty="0">
                  <a:solidFill>
                    <a:schemeClr val="bg1"/>
                  </a:solidFill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農産、畜産 共通項目</a:t>
              </a:r>
              <a:br>
                <a:rPr kumimoji="1" lang="en-US" altLang="ja-JP" sz="1801" b="1" dirty="0">
                  <a:solidFill>
                    <a:schemeClr val="bg1"/>
                  </a:solidFill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</a:br>
              <a:r>
                <a:rPr kumimoji="1" lang="ja-JP" altLang="en-US" sz="1200" b="1" dirty="0">
                  <a:solidFill>
                    <a:schemeClr val="bg1"/>
                  </a:solidFill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（農場管理、食品安全、環境保全、労働安全、人権の尊重）　</a:t>
              </a:r>
              <a:endParaRPr kumimoji="1" lang="en-US" altLang="ja-JP" sz="1600" b="1" dirty="0">
                <a:solidFill>
                  <a:schemeClr val="bg1"/>
                </a:solidFill>
                <a:latin typeface="BIZ UDPゴシック" panose="020B0400000000000000" pitchFamily="50" charset="-128"/>
                <a:ea typeface="BIZ UDPゴシック" panose="020B0400000000000000" pitchFamily="50" charset="-128"/>
              </a:endParaRPr>
            </a:p>
          </p:txBody>
        </p:sp>
      </p:grpSp>
      <p:grpSp>
        <p:nvGrpSpPr>
          <p:cNvPr id="25" name="グループ化 24">
            <a:extLst>
              <a:ext uri="{FF2B5EF4-FFF2-40B4-BE49-F238E27FC236}">
                <a16:creationId xmlns:a16="http://schemas.microsoft.com/office/drawing/2014/main" id="{839DEC2E-7386-7C82-028F-F6CBFC860914}"/>
              </a:ext>
            </a:extLst>
          </p:cNvPr>
          <p:cNvGrpSpPr/>
          <p:nvPr/>
        </p:nvGrpSpPr>
        <p:grpSpPr>
          <a:xfrm>
            <a:off x="8277094" y="2634059"/>
            <a:ext cx="3305913" cy="3528888"/>
            <a:chOff x="8255322" y="2371169"/>
            <a:chExt cx="3305913" cy="3528888"/>
          </a:xfrm>
        </p:grpSpPr>
        <p:sp>
          <p:nvSpPr>
            <p:cNvPr id="6" name="正方形/長方形 5">
              <a:extLst>
                <a:ext uri="{FF2B5EF4-FFF2-40B4-BE49-F238E27FC236}">
                  <a16:creationId xmlns:a16="http://schemas.microsoft.com/office/drawing/2014/main" id="{97C5D3B3-35A4-5C71-D8E9-CF1FE7545F3D}"/>
                </a:ext>
              </a:extLst>
            </p:cNvPr>
            <p:cNvSpPr/>
            <p:nvPr/>
          </p:nvSpPr>
          <p:spPr>
            <a:xfrm>
              <a:off x="8255322" y="2371169"/>
              <a:ext cx="3296873" cy="3528888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rgbClr val="FFCCC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kumimoji="1" lang="ja-JP" altLang="en-US" sz="1801">
                <a:latin typeface="BIZ UDPゴシック" panose="020B0400000000000000" pitchFamily="50" charset="-128"/>
                <a:ea typeface="BIZ UDPゴシック" panose="020B0400000000000000" pitchFamily="50" charset="-128"/>
              </a:endParaRPr>
            </a:p>
          </p:txBody>
        </p:sp>
        <p:sp>
          <p:nvSpPr>
            <p:cNvPr id="8" name="テキスト ボックス 9">
              <a:extLst>
                <a:ext uri="{FF2B5EF4-FFF2-40B4-BE49-F238E27FC236}">
                  <a16:creationId xmlns:a16="http://schemas.microsoft.com/office/drawing/2014/main" id="{2352BF01-465E-4E51-1CF1-8EF6B1AECC93}"/>
                </a:ext>
              </a:extLst>
            </p:cNvPr>
            <p:cNvSpPr txBox="1"/>
            <p:nvPr/>
          </p:nvSpPr>
          <p:spPr>
            <a:xfrm>
              <a:off x="8351094" y="3128038"/>
              <a:ext cx="3100070" cy="26468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kumimoji="1" lang="en-US" altLang="ja-JP" sz="13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L1</a:t>
              </a:r>
              <a:r>
                <a:rPr kumimoji="1" lang="ja-JP" altLang="en-US" sz="13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　家畜の飼養管理</a:t>
              </a:r>
            </a:p>
            <a:p>
              <a:r>
                <a:rPr kumimoji="1" lang="en-US" altLang="ja-JP" sz="13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L2</a:t>
              </a:r>
              <a:r>
                <a:rPr kumimoji="1" lang="ja-JP" altLang="en-US" sz="13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　家畜排せつ物の管理</a:t>
              </a:r>
            </a:p>
            <a:p>
              <a:r>
                <a:rPr kumimoji="1" lang="en-US" altLang="ja-JP" sz="13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L3</a:t>
              </a:r>
              <a:r>
                <a:rPr kumimoji="1" lang="ja-JP" altLang="en-US" sz="13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　動物用医薬品の管理</a:t>
              </a:r>
            </a:p>
            <a:p>
              <a:r>
                <a:rPr kumimoji="1" lang="en-US" altLang="ja-JP" sz="13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L4</a:t>
              </a:r>
              <a:r>
                <a:rPr kumimoji="1" lang="ja-JP" altLang="en-US" sz="13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　水の管理</a:t>
              </a:r>
            </a:p>
            <a:p>
              <a:r>
                <a:rPr kumimoji="1" lang="en-US" altLang="ja-JP" sz="13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L5</a:t>
              </a:r>
              <a:r>
                <a:rPr kumimoji="1" lang="ja-JP" altLang="en-US" sz="13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　精液・受精卵・導入家畜の管理</a:t>
              </a:r>
            </a:p>
            <a:p>
              <a:r>
                <a:rPr kumimoji="1" lang="en-US" altLang="ja-JP" sz="13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L6</a:t>
              </a:r>
              <a:r>
                <a:rPr kumimoji="1" lang="ja-JP" altLang="en-US" sz="13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　飼料の管理</a:t>
              </a:r>
            </a:p>
            <a:p>
              <a:r>
                <a:rPr kumimoji="1" lang="en-US" altLang="ja-JP" sz="13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L7</a:t>
              </a:r>
              <a:r>
                <a:rPr kumimoji="1" lang="ja-JP" altLang="en-US" sz="13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　敷料の管理</a:t>
              </a:r>
            </a:p>
            <a:p>
              <a:r>
                <a:rPr kumimoji="1" lang="en-US" altLang="ja-JP" sz="13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L8</a:t>
              </a:r>
              <a:r>
                <a:rPr kumimoji="1" lang="ja-JP" altLang="en-US" sz="13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　識別管理</a:t>
              </a:r>
              <a:endParaRPr kumimoji="1" lang="en-US" altLang="ja-JP" sz="1300" dirty="0">
                <a:solidFill>
                  <a:schemeClr val="tx1">
                    <a:lumMod val="75000"/>
                    <a:lumOff val="25000"/>
                  </a:schemeClr>
                </a:solidFill>
                <a:latin typeface="BIZ UDPゴシック" panose="020B0400000000000000" pitchFamily="50" charset="-128"/>
                <a:ea typeface="BIZ UDPゴシック" panose="020B0400000000000000" pitchFamily="50" charset="-128"/>
              </a:endParaRPr>
            </a:p>
            <a:p>
              <a:endParaRPr kumimoji="1" lang="en-US" altLang="ja-JP" sz="1300" dirty="0">
                <a:solidFill>
                  <a:schemeClr val="tx1">
                    <a:lumMod val="75000"/>
                    <a:lumOff val="25000"/>
                  </a:schemeClr>
                </a:solidFill>
                <a:latin typeface="BIZ UDPゴシック" panose="020B0400000000000000" pitchFamily="50" charset="-128"/>
                <a:ea typeface="BIZ UDPゴシック" panose="020B0400000000000000" pitchFamily="50" charset="-128"/>
              </a:endParaRPr>
            </a:p>
            <a:p>
              <a:r>
                <a:rPr kumimoji="1" lang="en-US" altLang="ja-JP" sz="13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M</a:t>
              </a:r>
              <a:r>
                <a:rPr kumimoji="1" lang="ja-JP" altLang="en-US" sz="13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　　生乳 専用項目</a:t>
              </a:r>
              <a:endParaRPr kumimoji="1" lang="en-US" altLang="ja-JP" sz="1300" dirty="0">
                <a:solidFill>
                  <a:schemeClr val="tx1">
                    <a:lumMod val="75000"/>
                    <a:lumOff val="25000"/>
                  </a:schemeClr>
                </a:solidFill>
                <a:latin typeface="BIZ UDPゴシック" panose="020B0400000000000000" pitchFamily="50" charset="-128"/>
                <a:ea typeface="BIZ UDPゴシック" panose="020B0400000000000000" pitchFamily="50" charset="-128"/>
              </a:endParaRPr>
            </a:p>
            <a:p>
              <a:r>
                <a:rPr kumimoji="1" lang="ja-JP" altLang="en-US" sz="5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	</a:t>
              </a:r>
            </a:p>
            <a:p>
              <a:r>
                <a:rPr kumimoji="1" lang="en-US" altLang="ja-JP" sz="13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E</a:t>
              </a:r>
              <a:r>
                <a:rPr kumimoji="1" lang="ja-JP" altLang="en-US" sz="13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　　 鶏卵 専用項目</a:t>
              </a:r>
              <a:endParaRPr kumimoji="1" lang="en-US" altLang="ja-JP" sz="1300" dirty="0">
                <a:solidFill>
                  <a:schemeClr val="tx1">
                    <a:lumMod val="75000"/>
                    <a:lumOff val="25000"/>
                  </a:schemeClr>
                </a:solidFill>
                <a:latin typeface="BIZ UDPゴシック" panose="020B0400000000000000" pitchFamily="50" charset="-128"/>
                <a:ea typeface="BIZ UDPゴシック" panose="020B0400000000000000" pitchFamily="50" charset="-128"/>
              </a:endParaRPr>
            </a:p>
            <a:p>
              <a:endParaRPr kumimoji="1" lang="en-US" altLang="ja-JP" sz="500" dirty="0">
                <a:solidFill>
                  <a:schemeClr val="tx1">
                    <a:lumMod val="75000"/>
                    <a:lumOff val="25000"/>
                  </a:schemeClr>
                </a:solidFill>
                <a:latin typeface="BIZ UDPゴシック" panose="020B0400000000000000" pitchFamily="50" charset="-128"/>
                <a:ea typeface="BIZ UDPゴシック" panose="020B0400000000000000" pitchFamily="50" charset="-128"/>
              </a:endParaRPr>
            </a:p>
            <a:p>
              <a:r>
                <a:rPr kumimoji="1" lang="en-US" altLang="ja-JP" sz="13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F </a:t>
              </a:r>
              <a:r>
                <a:rPr kumimoji="1" lang="ja-JP" altLang="en-US" sz="13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　　自給飼料 専用項目</a:t>
              </a:r>
              <a:endParaRPr kumimoji="1" lang="en-US" altLang="ja-JP" sz="1300" dirty="0">
                <a:solidFill>
                  <a:schemeClr val="tx1">
                    <a:lumMod val="75000"/>
                    <a:lumOff val="25000"/>
                  </a:schemeClr>
                </a:solidFill>
                <a:latin typeface="BIZ UDPゴシック" panose="020B0400000000000000" pitchFamily="50" charset="-128"/>
                <a:ea typeface="BIZ UDPゴシック" panose="020B0400000000000000" pitchFamily="50" charset="-128"/>
              </a:endParaRPr>
            </a:p>
          </p:txBody>
        </p:sp>
        <p:sp>
          <p:nvSpPr>
            <p:cNvPr id="11" name="テキスト ボックス 6">
              <a:extLst>
                <a:ext uri="{FF2B5EF4-FFF2-40B4-BE49-F238E27FC236}">
                  <a16:creationId xmlns:a16="http://schemas.microsoft.com/office/drawing/2014/main" id="{8FEBB3B4-AC77-A4E8-D6DD-3B6D870B58B5}"/>
                </a:ext>
              </a:extLst>
            </p:cNvPr>
            <p:cNvSpPr txBox="1"/>
            <p:nvPr/>
          </p:nvSpPr>
          <p:spPr>
            <a:xfrm>
              <a:off x="8255322" y="2371169"/>
              <a:ext cx="3305913" cy="753011"/>
            </a:xfrm>
            <a:prstGeom prst="rect">
              <a:avLst/>
            </a:prstGeom>
            <a:solidFill>
              <a:srgbClr val="FFCCCC"/>
            </a:solidFill>
            <a:ln>
              <a:solidFill>
                <a:srgbClr val="FFCCCC"/>
              </a:solidFill>
            </a:ln>
          </p:spPr>
          <p:txBody>
            <a:bodyPr wrap="square" rtlCol="0" anchor="ctr"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kumimoji="1" lang="ja-JP" altLang="en-US" sz="1801" b="1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畜産 専用項目</a:t>
              </a:r>
              <a:endParaRPr kumimoji="1" lang="en-US" altLang="ja-JP" sz="1801" b="1" dirty="0">
                <a:latin typeface="BIZ UDPゴシック" panose="020B0400000000000000" pitchFamily="50" charset="-128"/>
                <a:ea typeface="BIZ UDPゴシック" panose="020B0400000000000000" pitchFamily="50" charset="-128"/>
              </a:endParaRPr>
            </a:p>
            <a:p>
              <a:pPr algn="ctr"/>
              <a:r>
                <a:rPr kumimoji="1" lang="ja-JP" altLang="en-US" sz="1200" b="1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（家畜衛生、食品安全、アニマルウェルフェア）　</a:t>
              </a:r>
              <a:endParaRPr kumimoji="1" lang="en-US" altLang="ja-JP" sz="1200" b="1" dirty="0">
                <a:latin typeface="BIZ UDPゴシック" panose="020B0400000000000000" pitchFamily="50" charset="-128"/>
                <a:ea typeface="BIZ UDPゴシック" panose="020B0400000000000000" pitchFamily="50" charset="-128"/>
              </a:endParaRPr>
            </a:p>
          </p:txBody>
        </p:sp>
      </p:grpSp>
      <p:grpSp>
        <p:nvGrpSpPr>
          <p:cNvPr id="24" name="グループ化 23">
            <a:extLst>
              <a:ext uri="{FF2B5EF4-FFF2-40B4-BE49-F238E27FC236}">
                <a16:creationId xmlns:a16="http://schemas.microsoft.com/office/drawing/2014/main" id="{819BA0D0-08AC-CDEA-9A0B-B3E059B290E2}"/>
              </a:ext>
            </a:extLst>
          </p:cNvPr>
          <p:cNvGrpSpPr/>
          <p:nvPr/>
        </p:nvGrpSpPr>
        <p:grpSpPr>
          <a:xfrm>
            <a:off x="4921886" y="2634059"/>
            <a:ext cx="3134906" cy="3528888"/>
            <a:chOff x="4905171" y="2371169"/>
            <a:chExt cx="3134906" cy="3528888"/>
          </a:xfrm>
        </p:grpSpPr>
        <p:sp>
          <p:nvSpPr>
            <p:cNvPr id="13" name="正方形/長方形 12">
              <a:extLst>
                <a:ext uri="{FF2B5EF4-FFF2-40B4-BE49-F238E27FC236}">
                  <a16:creationId xmlns:a16="http://schemas.microsoft.com/office/drawing/2014/main" id="{98B795E8-46C0-305A-D8AB-BB7967F4A752}"/>
                </a:ext>
              </a:extLst>
            </p:cNvPr>
            <p:cNvSpPr/>
            <p:nvPr/>
          </p:nvSpPr>
          <p:spPr>
            <a:xfrm>
              <a:off x="4905171" y="2371170"/>
              <a:ext cx="3134906" cy="3528887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rgbClr val="FFCC6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kumimoji="1" lang="ja-JP" altLang="en-US" sz="1801">
                <a:latin typeface="BIZ UDPゴシック" panose="020B0400000000000000" pitchFamily="50" charset="-128"/>
                <a:ea typeface="BIZ UDPゴシック" panose="020B0400000000000000" pitchFamily="50" charset="-128"/>
              </a:endParaRPr>
            </a:p>
          </p:txBody>
        </p:sp>
        <p:sp>
          <p:nvSpPr>
            <p:cNvPr id="12" name="テキスト ボックス 4">
              <a:extLst>
                <a:ext uri="{FF2B5EF4-FFF2-40B4-BE49-F238E27FC236}">
                  <a16:creationId xmlns:a16="http://schemas.microsoft.com/office/drawing/2014/main" id="{8CB42650-36AC-CA55-4E07-40C2A7B8CC38}"/>
                </a:ext>
              </a:extLst>
            </p:cNvPr>
            <p:cNvSpPr txBox="1"/>
            <p:nvPr/>
          </p:nvSpPr>
          <p:spPr>
            <a:xfrm>
              <a:off x="5009134" y="3128038"/>
              <a:ext cx="2861237" cy="22467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kumimoji="1" lang="en-US" altLang="ja-JP" sz="13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C1</a:t>
              </a:r>
              <a:r>
                <a:rPr kumimoji="1" lang="ja-JP" altLang="en-US" sz="13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　土の管理</a:t>
              </a:r>
            </a:p>
            <a:p>
              <a:r>
                <a:rPr kumimoji="1" lang="en-US" altLang="ja-JP" sz="13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C2</a:t>
              </a:r>
              <a:r>
                <a:rPr kumimoji="1" lang="ja-JP" altLang="en-US" sz="13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　水の管理</a:t>
              </a:r>
            </a:p>
            <a:p>
              <a:r>
                <a:rPr kumimoji="1" lang="en-US" altLang="ja-JP" sz="13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C3</a:t>
              </a:r>
              <a:r>
                <a:rPr kumimoji="1" lang="ja-JP" altLang="en-US" sz="13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　圃場・施設の管理</a:t>
              </a:r>
            </a:p>
            <a:p>
              <a:r>
                <a:rPr kumimoji="1" lang="en-US" altLang="ja-JP" sz="13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C4</a:t>
              </a:r>
              <a:r>
                <a:rPr kumimoji="1" lang="ja-JP" altLang="en-US" sz="13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　種苗の管理</a:t>
              </a:r>
            </a:p>
            <a:p>
              <a:r>
                <a:rPr kumimoji="1" lang="en-US" altLang="ja-JP" sz="13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C5</a:t>
              </a:r>
              <a:r>
                <a:rPr kumimoji="1" lang="ja-JP" altLang="en-US" sz="13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　農薬の管理</a:t>
              </a:r>
            </a:p>
            <a:p>
              <a:r>
                <a:rPr kumimoji="1" lang="en-US" altLang="ja-JP" sz="13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C6</a:t>
              </a:r>
              <a:r>
                <a:rPr kumimoji="1" lang="ja-JP" altLang="en-US" sz="13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　肥料等の管理</a:t>
              </a:r>
            </a:p>
            <a:p>
              <a:endParaRPr kumimoji="1" lang="en-US" altLang="ja-JP" sz="1300" dirty="0">
                <a:solidFill>
                  <a:schemeClr val="tx1">
                    <a:lumMod val="75000"/>
                    <a:lumOff val="25000"/>
                  </a:schemeClr>
                </a:solidFill>
                <a:latin typeface="BIZ UDPゴシック" panose="020B0400000000000000" pitchFamily="50" charset="-128"/>
                <a:ea typeface="BIZ UDPゴシック" panose="020B0400000000000000" pitchFamily="50" charset="-128"/>
              </a:endParaRPr>
            </a:p>
            <a:p>
              <a:r>
                <a:rPr kumimoji="1" lang="en-US" altLang="ja-JP" sz="13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S</a:t>
              </a:r>
              <a:r>
                <a:rPr kumimoji="1" lang="ja-JP" altLang="en-US" sz="13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　　スプラウト類 専用項目</a:t>
              </a:r>
            </a:p>
            <a:p>
              <a:r>
                <a:rPr kumimoji="1" lang="ja-JP" altLang="en-US" sz="5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	</a:t>
              </a:r>
            </a:p>
            <a:p>
              <a:r>
                <a:rPr kumimoji="1" lang="en-US" altLang="ja-JP" sz="13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M</a:t>
              </a:r>
              <a:r>
                <a:rPr kumimoji="1" lang="ja-JP" altLang="en-US" sz="13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　 きのこ類 専用項目</a:t>
              </a:r>
              <a:endParaRPr kumimoji="1" lang="en-US" altLang="ja-JP" sz="1300" dirty="0">
                <a:solidFill>
                  <a:schemeClr val="tx1">
                    <a:lumMod val="75000"/>
                    <a:lumOff val="25000"/>
                  </a:schemeClr>
                </a:solidFill>
                <a:latin typeface="BIZ UDPゴシック" panose="020B0400000000000000" pitchFamily="50" charset="-128"/>
                <a:ea typeface="BIZ UDPゴシック" panose="020B0400000000000000" pitchFamily="50" charset="-128"/>
              </a:endParaRPr>
            </a:p>
            <a:p>
              <a:endParaRPr kumimoji="1" lang="en-US" altLang="ja-JP" sz="500" dirty="0">
                <a:solidFill>
                  <a:schemeClr val="tx1">
                    <a:lumMod val="75000"/>
                    <a:lumOff val="25000"/>
                  </a:schemeClr>
                </a:solidFill>
                <a:latin typeface="BIZ UDPゴシック" panose="020B0400000000000000" pitchFamily="50" charset="-128"/>
                <a:ea typeface="BIZ UDPゴシック" panose="020B0400000000000000" pitchFamily="50" charset="-128"/>
              </a:endParaRPr>
            </a:p>
            <a:p>
              <a:r>
                <a:rPr kumimoji="1" lang="en-US" altLang="ja-JP" sz="13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P</a:t>
              </a:r>
              <a:r>
                <a:rPr kumimoji="1" lang="ja-JP" altLang="en-US" sz="13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　　精米 専用項目</a:t>
              </a:r>
              <a:endParaRPr kumimoji="1" lang="en-US" altLang="ja-JP" sz="1300" dirty="0">
                <a:solidFill>
                  <a:schemeClr val="tx1">
                    <a:lumMod val="75000"/>
                    <a:lumOff val="25000"/>
                  </a:schemeClr>
                </a:solidFill>
                <a:latin typeface="BIZ UDPゴシック" panose="020B0400000000000000" pitchFamily="50" charset="-128"/>
                <a:ea typeface="BIZ UDPゴシック" panose="020B0400000000000000" pitchFamily="50" charset="-128"/>
              </a:endParaRPr>
            </a:p>
          </p:txBody>
        </p:sp>
        <p:sp>
          <p:nvSpPr>
            <p:cNvPr id="14" name="テキスト ボックス 13">
              <a:extLst>
                <a:ext uri="{FF2B5EF4-FFF2-40B4-BE49-F238E27FC236}">
                  <a16:creationId xmlns:a16="http://schemas.microsoft.com/office/drawing/2014/main" id="{1684685D-9A17-7539-2D7D-17555A363500}"/>
                </a:ext>
              </a:extLst>
            </p:cNvPr>
            <p:cNvSpPr txBox="1"/>
            <p:nvPr/>
          </p:nvSpPr>
          <p:spPr>
            <a:xfrm>
              <a:off x="4905171" y="2371169"/>
              <a:ext cx="3134906" cy="753011"/>
            </a:xfrm>
            <a:prstGeom prst="rect">
              <a:avLst/>
            </a:prstGeom>
            <a:solidFill>
              <a:srgbClr val="FFCC66"/>
            </a:solidFill>
            <a:ln>
              <a:solidFill>
                <a:srgbClr val="FFCC66"/>
              </a:solidFill>
            </a:ln>
          </p:spPr>
          <p:txBody>
            <a:bodyPr wrap="square" rtlCol="0" anchor="ctr"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kumimoji="1" lang="ja-JP" altLang="en-US" sz="1801" b="1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農産 専用項目</a:t>
              </a:r>
              <a:endParaRPr kumimoji="1" lang="en-US" altLang="ja-JP" sz="1801" b="1" dirty="0">
                <a:latin typeface="BIZ UDPゴシック" panose="020B0400000000000000" pitchFamily="50" charset="-128"/>
                <a:ea typeface="BIZ UDPゴシック" panose="020B0400000000000000" pitchFamily="50" charset="-128"/>
              </a:endParaRPr>
            </a:p>
            <a:p>
              <a:pPr algn="ctr"/>
              <a:r>
                <a:rPr kumimoji="1" lang="ja-JP" altLang="en-US" sz="1200" b="1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（食品安全、環境保全）　</a:t>
              </a:r>
              <a:endParaRPr kumimoji="1" lang="en-US" altLang="ja-JP" sz="1200" b="1" dirty="0">
                <a:latin typeface="BIZ UDPゴシック" panose="020B0400000000000000" pitchFamily="50" charset="-128"/>
                <a:ea typeface="BIZ UDPゴシック" panose="020B0400000000000000" pitchFamily="50" charset="-128"/>
              </a:endParaRPr>
            </a:p>
          </p:txBody>
        </p:sp>
      </p:grpSp>
      <p:sp>
        <p:nvSpPr>
          <p:cNvPr id="4" name="テキスト ボックス 3">
            <a:extLst>
              <a:ext uri="{FF2B5EF4-FFF2-40B4-BE49-F238E27FC236}">
                <a16:creationId xmlns:a16="http://schemas.microsoft.com/office/drawing/2014/main" id="{B248313C-C3EF-1DAF-D358-3AD4B1577B34}"/>
              </a:ext>
            </a:extLst>
          </p:cNvPr>
          <p:cNvSpPr txBox="1"/>
          <p:nvPr/>
        </p:nvSpPr>
        <p:spPr>
          <a:xfrm>
            <a:off x="592750" y="1339015"/>
            <a:ext cx="10933837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ja-JP" sz="3200" dirty="0"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JGAP</a:t>
            </a:r>
            <a:r>
              <a:rPr lang="ja-JP" altLang="en-US" sz="3200" dirty="0"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には全部で</a:t>
            </a:r>
            <a:r>
              <a:rPr lang="en-US" altLang="ja-JP" sz="3200" dirty="0">
                <a:solidFill>
                  <a:srgbClr val="009A34"/>
                </a:solidFill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1</a:t>
            </a:r>
            <a:r>
              <a:rPr lang="ja-JP" altLang="en-US" sz="3200" dirty="0">
                <a:solidFill>
                  <a:srgbClr val="009A34"/>
                </a:solidFill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０</a:t>
            </a:r>
            <a:r>
              <a:rPr lang="en-US" altLang="ja-JP" sz="3200" dirty="0">
                <a:solidFill>
                  <a:srgbClr val="009A34"/>
                </a:solidFill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0</a:t>
            </a:r>
            <a:r>
              <a:rPr lang="ja-JP" altLang="en-US" sz="3200" dirty="0">
                <a:solidFill>
                  <a:srgbClr val="009A34"/>
                </a:solidFill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項目以上</a:t>
            </a:r>
            <a:r>
              <a:rPr lang="ja-JP" altLang="en-US" sz="3200" dirty="0"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の安全・安心で</a:t>
            </a:r>
          </a:p>
          <a:p>
            <a:pPr algn="ctr"/>
            <a:r>
              <a:rPr lang="ja-JP" altLang="en-US" sz="3200" dirty="0"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持続可能な農業のための</a:t>
            </a:r>
            <a:r>
              <a:rPr lang="ja-JP" altLang="en-US" sz="3200" dirty="0">
                <a:solidFill>
                  <a:srgbClr val="009A34"/>
                </a:solidFill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チェックポイント</a:t>
            </a:r>
            <a:r>
              <a:rPr lang="ja-JP" altLang="en-US" sz="3200" dirty="0"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があります。</a:t>
            </a:r>
          </a:p>
        </p:txBody>
      </p:sp>
    </p:spTree>
    <p:extLst>
      <p:ext uri="{BB962C8B-B14F-4D97-AF65-F5344CB8AC3E}">
        <p14:creationId xmlns:p14="http://schemas.microsoft.com/office/powerpoint/2010/main" val="41655406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21362DB-29ED-F964-7585-F4BFA55FF4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7F3518-B788-E4D5-41C9-63CCA2DD04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ja-JP" dirty="0">
                <a:ea typeface="BIZ UDPゴシック" panose="020B0400000000000000" pitchFamily="50" charset="-128"/>
              </a:rPr>
              <a:t>JGAP</a:t>
            </a:r>
            <a:r>
              <a:rPr lang="ja-JP" altLang="en-US" dirty="0">
                <a:ea typeface="BIZ UDPゴシック" panose="020B0400000000000000" pitchFamily="50" charset="-128"/>
              </a:rPr>
              <a:t>の約束 </a:t>
            </a:r>
            <a:r>
              <a:rPr lang="ja-JP" altLang="en-US" sz="2700" dirty="0">
                <a:ea typeface="BIZ UDPゴシック" panose="020B0400000000000000" pitchFamily="50" charset="-128"/>
              </a:rPr>
              <a:t>取り組み事例の一例</a:t>
            </a:r>
            <a:endParaRPr dirty="0">
              <a:ea typeface="BIZ UDPゴシック" panose="020B0400000000000000" pitchFamily="50" charset="-128"/>
            </a:endParaRPr>
          </a:p>
        </p:txBody>
      </p:sp>
      <p:sp>
        <p:nvSpPr>
          <p:cNvPr id="3" name="スライド番号プレースホルダー 2">
            <a:extLst>
              <a:ext uri="{FF2B5EF4-FFF2-40B4-BE49-F238E27FC236}">
                <a16:creationId xmlns:a16="http://schemas.microsoft.com/office/drawing/2014/main" id="{D22B4266-C606-D9FC-27AA-4E235300FF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4</a:t>
            </a:fld>
            <a:endParaRPr lang="en-US"/>
          </a:p>
        </p:txBody>
      </p:sp>
      <p:sp>
        <p:nvSpPr>
          <p:cNvPr id="28" name="Rectangle 4">
            <a:extLst>
              <a:ext uri="{FF2B5EF4-FFF2-40B4-BE49-F238E27FC236}">
                <a16:creationId xmlns:a16="http://schemas.microsoft.com/office/drawing/2014/main" id="{1E872477-4030-2CC0-F86A-D48CD43AC8E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" y="1192726"/>
            <a:ext cx="10610044" cy="40105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288000" marR="0" lvl="0" indent="-285750" algn="l" defTabSz="914400" rtl="0" eaLnBrk="0" fontAlgn="base" latinLnBrk="0" hangingPunct="0">
              <a:lnSpc>
                <a:spcPts val="3400"/>
              </a:lnSpc>
              <a:spcBef>
                <a:spcPts val="1200"/>
              </a:spcBef>
              <a:spcAft>
                <a:spcPct val="0"/>
              </a:spcAft>
              <a:buClr>
                <a:srgbClr val="C00000"/>
              </a:buClr>
              <a:buSzPct val="120000"/>
              <a:buFont typeface="Wingdings" panose="05000000000000000000" pitchFamily="2" charset="2"/>
              <a:buChar char="ü"/>
              <a:tabLst/>
            </a:pPr>
            <a:r>
              <a:rPr kumimoji="0" lang="en-US" altLang="ja-JP" sz="26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 </a:t>
            </a:r>
            <a:r>
              <a:rPr kumimoji="0" lang="ja-JP" altLang="ja-JP" sz="26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作業記録をつけ、</a:t>
            </a:r>
            <a:r>
              <a:rPr lang="ja-JP" altLang="en-US" sz="2600" dirty="0"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「</a:t>
            </a:r>
            <a:r>
              <a:rPr kumimoji="0" lang="ja-JP" altLang="ja-JP" sz="26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何を・いつしたか</a:t>
            </a:r>
            <a:r>
              <a:rPr kumimoji="0" lang="ja-JP" altLang="en-US" sz="26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」</a:t>
            </a:r>
            <a:r>
              <a:rPr kumimoji="0" lang="ja-JP" altLang="ja-JP" sz="26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分かるようにします。</a:t>
            </a:r>
          </a:p>
          <a:p>
            <a:pPr marL="288000" marR="0" lvl="0" indent="-285750" algn="l" defTabSz="914400" rtl="0" eaLnBrk="0" fontAlgn="base" latinLnBrk="0" hangingPunct="0">
              <a:lnSpc>
                <a:spcPts val="3400"/>
              </a:lnSpc>
              <a:spcBef>
                <a:spcPts val="1200"/>
              </a:spcBef>
              <a:spcAft>
                <a:spcPct val="0"/>
              </a:spcAft>
              <a:buClr>
                <a:srgbClr val="C00000"/>
              </a:buClr>
              <a:buSzPct val="120000"/>
              <a:buFont typeface="Wingdings" panose="05000000000000000000" pitchFamily="2" charset="2"/>
              <a:buChar char="ü"/>
              <a:tabLst/>
            </a:pPr>
            <a:r>
              <a:rPr kumimoji="0" lang="en-US" altLang="ja-JP" sz="26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 </a:t>
            </a:r>
            <a:r>
              <a:rPr kumimoji="0" lang="ja-JP" altLang="ja-JP" sz="26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肥料</a:t>
            </a:r>
            <a:r>
              <a:rPr lang="ja-JP" altLang="en-US" sz="2600" dirty="0"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等</a:t>
            </a:r>
            <a:r>
              <a:rPr kumimoji="0" lang="ja-JP" altLang="ja-JP" sz="26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を</a:t>
            </a:r>
            <a:r>
              <a:rPr kumimoji="0" lang="ja-JP" altLang="en-US" sz="26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正しく</a:t>
            </a:r>
            <a:r>
              <a:rPr kumimoji="0" lang="ja-JP" altLang="ja-JP" sz="26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使い、土や水を</a:t>
            </a:r>
            <a:r>
              <a:rPr kumimoji="0" lang="ja-JP" altLang="en-US" sz="26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汚さず</a:t>
            </a:r>
            <a:r>
              <a:rPr kumimoji="0" lang="ja-JP" altLang="ja-JP" sz="26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安全な食品を作ります。</a:t>
            </a:r>
          </a:p>
          <a:p>
            <a:pPr marL="288000" marR="0" lvl="0" indent="-285750" algn="l" defTabSz="914400" rtl="0" eaLnBrk="0" fontAlgn="base" latinLnBrk="0" hangingPunct="0">
              <a:lnSpc>
                <a:spcPts val="3400"/>
              </a:lnSpc>
              <a:spcBef>
                <a:spcPts val="1200"/>
              </a:spcBef>
              <a:spcAft>
                <a:spcPct val="0"/>
              </a:spcAft>
              <a:buClr>
                <a:srgbClr val="C00000"/>
              </a:buClr>
              <a:buSzPct val="120000"/>
              <a:buFont typeface="Wingdings" panose="05000000000000000000" pitchFamily="2" charset="2"/>
              <a:buChar char="ü"/>
              <a:tabLst/>
            </a:pPr>
            <a:r>
              <a:rPr kumimoji="0" lang="en-US" altLang="ja-JP" sz="26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 </a:t>
            </a:r>
            <a:r>
              <a:rPr kumimoji="0" lang="ja-JP" altLang="ja-JP" sz="26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作業場や保管場所を清潔にし、</a:t>
            </a:r>
            <a:r>
              <a:rPr kumimoji="0" lang="ja-JP" altLang="ja-JP" sz="2600" i="0" u="none" strike="noStrike" cap="none" normalizeH="0" baseline="0" dirty="0">
                <a:ln>
                  <a:noFill/>
                </a:ln>
                <a:effectLst/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異物や病原菌</a:t>
            </a:r>
            <a:r>
              <a:rPr kumimoji="0" lang="ja-JP" altLang="ja-JP" sz="26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を防ぎます。</a:t>
            </a:r>
          </a:p>
          <a:p>
            <a:pPr marL="288000" marR="0" lvl="0" indent="-285750" algn="l" defTabSz="914400" rtl="0" eaLnBrk="0" fontAlgn="base" latinLnBrk="0" hangingPunct="0">
              <a:lnSpc>
                <a:spcPts val="3400"/>
              </a:lnSpc>
              <a:spcBef>
                <a:spcPts val="1200"/>
              </a:spcBef>
              <a:spcAft>
                <a:spcPct val="0"/>
              </a:spcAft>
              <a:buClr>
                <a:srgbClr val="C00000"/>
              </a:buClr>
              <a:buSzPct val="120000"/>
              <a:buFont typeface="Wingdings" panose="05000000000000000000" pitchFamily="2" charset="2"/>
              <a:buChar char="ü"/>
              <a:tabLst/>
            </a:pPr>
            <a:r>
              <a:rPr kumimoji="0" lang="en-US" altLang="ja-JP" sz="26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 </a:t>
            </a:r>
            <a:r>
              <a:rPr kumimoji="0" lang="ja-JP" altLang="ja-JP" sz="26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環境</a:t>
            </a:r>
            <a:r>
              <a:rPr kumimoji="0" lang="ja-JP" altLang="en-US" sz="26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に配慮し</a:t>
            </a:r>
            <a:r>
              <a:rPr kumimoji="0" lang="ja-JP" altLang="ja-JP" sz="26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、廃棄物や排せつ物を正しく処理します。</a:t>
            </a:r>
            <a:endParaRPr kumimoji="0" lang="en-US" altLang="ja-JP" sz="260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IZ UDPゴシック" panose="020B0400000000000000" pitchFamily="50" charset="-128"/>
              <a:ea typeface="BIZ UDPゴシック" panose="020B0400000000000000" pitchFamily="50" charset="-128"/>
            </a:endParaRPr>
          </a:p>
          <a:p>
            <a:pPr marL="288000" indent="-285750" defTabSz="914400" eaLnBrk="0" fontAlgn="base" hangingPunct="0">
              <a:lnSpc>
                <a:spcPts val="3400"/>
              </a:lnSpc>
              <a:spcBef>
                <a:spcPts val="1200"/>
              </a:spcBef>
              <a:spcAft>
                <a:spcPct val="0"/>
              </a:spcAft>
              <a:buClr>
                <a:srgbClr val="C00000"/>
              </a:buClr>
              <a:buSzPct val="120000"/>
              <a:buFont typeface="Wingdings" panose="05000000000000000000" pitchFamily="2" charset="2"/>
              <a:buChar char="ü"/>
            </a:pPr>
            <a:r>
              <a:rPr kumimoji="0" lang="en-US" altLang="ja-JP" sz="26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 </a:t>
            </a:r>
            <a:r>
              <a:rPr kumimoji="0" lang="ja-JP" altLang="ja-JP" sz="26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家畜の環境を整え、ストレスを減らし健康に育てます。 </a:t>
            </a:r>
            <a:endParaRPr kumimoji="0" lang="en-US" altLang="ja-JP" sz="260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IZ UDPゴシック" panose="020B0400000000000000" pitchFamily="50" charset="-128"/>
              <a:ea typeface="BIZ UDPゴシック" panose="020B0400000000000000" pitchFamily="50" charset="-128"/>
            </a:endParaRPr>
          </a:p>
          <a:p>
            <a:pPr marL="288000" indent="-285750" defTabSz="914400" eaLnBrk="0" fontAlgn="base" hangingPunct="0">
              <a:lnSpc>
                <a:spcPts val="3400"/>
              </a:lnSpc>
              <a:spcBef>
                <a:spcPts val="1200"/>
              </a:spcBef>
              <a:spcAft>
                <a:spcPct val="0"/>
              </a:spcAft>
              <a:buClr>
                <a:srgbClr val="C00000"/>
              </a:buClr>
              <a:buSzPct val="120000"/>
              <a:buFont typeface="Wingdings" panose="05000000000000000000" pitchFamily="2" charset="2"/>
              <a:buChar char="ü"/>
            </a:pPr>
            <a:r>
              <a:rPr kumimoji="0" lang="en-US" altLang="ja-JP" sz="26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 </a:t>
            </a:r>
            <a:r>
              <a:rPr kumimoji="0" lang="ja-JP" altLang="ja-JP" sz="26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農機具を正しく使い、安全対策を徹底して事故を防ぎます。</a:t>
            </a:r>
          </a:p>
          <a:p>
            <a:pPr marL="288000" marR="0" lvl="0" indent="-285750" algn="l" defTabSz="914400" rtl="0" eaLnBrk="0" fontAlgn="base" latinLnBrk="0" hangingPunct="0">
              <a:lnSpc>
                <a:spcPts val="3400"/>
              </a:lnSpc>
              <a:spcBef>
                <a:spcPts val="1200"/>
              </a:spcBef>
              <a:spcAft>
                <a:spcPct val="0"/>
              </a:spcAft>
              <a:buClr>
                <a:srgbClr val="C00000"/>
              </a:buClr>
              <a:buSzPct val="120000"/>
              <a:buFont typeface="Wingdings" panose="05000000000000000000" pitchFamily="2" charset="2"/>
              <a:buChar char="ü"/>
              <a:tabLst/>
            </a:pPr>
            <a:r>
              <a:rPr kumimoji="0" lang="en-US" altLang="ja-JP" sz="26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 </a:t>
            </a:r>
            <a:r>
              <a:rPr kumimoji="0" lang="ja-JP" altLang="ja-JP" sz="26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働く人の権利を守り、公平で働きやすい環境を作ります。</a:t>
            </a:r>
          </a:p>
        </p:txBody>
      </p:sp>
      <p:grpSp>
        <p:nvGrpSpPr>
          <p:cNvPr id="14" name="グループ化 13">
            <a:extLst>
              <a:ext uri="{FF2B5EF4-FFF2-40B4-BE49-F238E27FC236}">
                <a16:creationId xmlns:a16="http://schemas.microsoft.com/office/drawing/2014/main" id="{62C5D026-BF5F-A5C7-A9F7-6590C62BB4D7}"/>
              </a:ext>
            </a:extLst>
          </p:cNvPr>
          <p:cNvGrpSpPr/>
          <p:nvPr/>
        </p:nvGrpSpPr>
        <p:grpSpPr>
          <a:xfrm>
            <a:off x="609599" y="5336198"/>
            <a:ext cx="10970963" cy="1220676"/>
            <a:chOff x="620458" y="5451211"/>
            <a:chExt cx="10970963" cy="1220676"/>
          </a:xfrm>
        </p:grpSpPr>
        <p:pic>
          <p:nvPicPr>
            <p:cNvPr id="10" name="図 9">
              <a:extLst>
                <a:ext uri="{FF2B5EF4-FFF2-40B4-BE49-F238E27FC236}">
                  <a16:creationId xmlns:a16="http://schemas.microsoft.com/office/drawing/2014/main" id="{CC5D1F84-529D-CEF2-EA91-37C503C1B43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alphaModFix/>
            </a:blip>
            <a:srcRect t="1344" b="1344"/>
            <a:stretch/>
          </p:blipFill>
          <p:spPr>
            <a:xfrm>
              <a:off x="9421330" y="5451211"/>
              <a:ext cx="2170091" cy="1220676"/>
            </a:xfrm>
            <a:prstGeom prst="rect">
              <a:avLst/>
            </a:prstGeom>
          </p:spPr>
        </p:pic>
        <p:pic>
          <p:nvPicPr>
            <p:cNvPr id="11" name="図 10">
              <a:extLst>
                <a:ext uri="{FF2B5EF4-FFF2-40B4-BE49-F238E27FC236}">
                  <a16:creationId xmlns:a16="http://schemas.microsoft.com/office/drawing/2014/main" id="{5C193070-E164-CA01-8835-24F091BBFDB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alphaModFix/>
            </a:blip>
            <a:srcRect t="934" b="934"/>
            <a:stretch/>
          </p:blipFill>
          <p:spPr>
            <a:xfrm>
              <a:off x="5020894" y="5451211"/>
              <a:ext cx="2170091" cy="1220676"/>
            </a:xfrm>
            <a:prstGeom prst="rect">
              <a:avLst/>
            </a:prstGeom>
          </p:spPr>
        </p:pic>
        <p:pic>
          <p:nvPicPr>
            <p:cNvPr id="12" name="図 11">
              <a:extLst>
                <a:ext uri="{FF2B5EF4-FFF2-40B4-BE49-F238E27FC236}">
                  <a16:creationId xmlns:a16="http://schemas.microsoft.com/office/drawing/2014/main" id="{653B20C9-3BB6-FBBC-8739-E0D87588BE9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alphaModFix/>
            </a:blip>
            <a:srcRect t="1200" b="1200"/>
            <a:stretch/>
          </p:blipFill>
          <p:spPr>
            <a:xfrm>
              <a:off x="7221112" y="5451211"/>
              <a:ext cx="2170091" cy="1220676"/>
            </a:xfrm>
            <a:prstGeom prst="rect">
              <a:avLst/>
            </a:prstGeom>
          </p:spPr>
        </p:pic>
        <p:pic>
          <p:nvPicPr>
            <p:cNvPr id="13" name="図 12">
              <a:extLst>
                <a:ext uri="{FF2B5EF4-FFF2-40B4-BE49-F238E27FC236}">
                  <a16:creationId xmlns:a16="http://schemas.microsoft.com/office/drawing/2014/main" id="{15CF727D-B1C1-6575-35B4-9CD58DC63AA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>
              <a:alphaModFix/>
            </a:blip>
            <a:srcRect t="727" b="727"/>
            <a:stretch/>
          </p:blipFill>
          <p:spPr>
            <a:xfrm>
              <a:off x="620458" y="5451211"/>
              <a:ext cx="2170091" cy="1220676"/>
            </a:xfrm>
            <a:prstGeom prst="rect">
              <a:avLst/>
            </a:prstGeom>
          </p:spPr>
        </p:pic>
        <p:pic>
          <p:nvPicPr>
            <p:cNvPr id="15" name="図 14">
              <a:extLst>
                <a:ext uri="{FF2B5EF4-FFF2-40B4-BE49-F238E27FC236}">
                  <a16:creationId xmlns:a16="http://schemas.microsoft.com/office/drawing/2014/main" id="{182C2E59-DEC5-65AC-6EFB-C0AD38D5C7F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>
              <a:alphaModFix/>
            </a:blip>
            <a:srcRect t="13786" b="1681"/>
            <a:stretch/>
          </p:blipFill>
          <p:spPr>
            <a:xfrm>
              <a:off x="2820676" y="5451211"/>
              <a:ext cx="2170091" cy="122067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8909192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AB55604-7144-A7FC-48D0-B2FE9E7E17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図 3">
            <a:extLst>
              <a:ext uri="{FF2B5EF4-FFF2-40B4-BE49-F238E27FC236}">
                <a16:creationId xmlns:a16="http://schemas.microsoft.com/office/drawing/2014/main" id="{F6509EFF-9182-4223-A868-99AE0D41B5F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42400" y="1437342"/>
            <a:ext cx="3238500" cy="2164080"/>
          </a:xfrm>
          <a:prstGeom prst="rect">
            <a:avLst/>
          </a:prstGeom>
        </p:spPr>
      </p:pic>
      <p:pic>
        <p:nvPicPr>
          <p:cNvPr id="5" name="図 4">
            <a:extLst>
              <a:ext uri="{FF2B5EF4-FFF2-40B4-BE49-F238E27FC236}">
                <a16:creationId xmlns:a16="http://schemas.microsoft.com/office/drawing/2014/main" id="{2EE0DD6F-C312-977C-4ABE-EBDCECE0AB4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42400" y="4006031"/>
            <a:ext cx="3238500" cy="216408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5D58CF0-5F65-90FB-4F5F-47F9B27F71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ja-JP" dirty="0">
                <a:ea typeface="BIZ UDPゴシック" panose="020B0400000000000000" pitchFamily="50" charset="-128"/>
              </a:rPr>
              <a:t>JGAP</a:t>
            </a:r>
            <a:r>
              <a:rPr lang="ja-JP" altLang="en-US" dirty="0">
                <a:ea typeface="BIZ UDPゴシック" panose="020B0400000000000000" pitchFamily="50" charset="-128"/>
              </a:rPr>
              <a:t>農産物を調達するメリット</a:t>
            </a:r>
            <a:endParaRPr dirty="0">
              <a:ea typeface="BIZ UDPゴシック" panose="020B0400000000000000" pitchFamily="50" charset="-128"/>
            </a:endParaRPr>
          </a:p>
        </p:txBody>
      </p:sp>
      <p:sp>
        <p:nvSpPr>
          <p:cNvPr id="3" name="スライド番号プレースホルダー 2">
            <a:extLst>
              <a:ext uri="{FF2B5EF4-FFF2-40B4-BE49-F238E27FC236}">
                <a16:creationId xmlns:a16="http://schemas.microsoft.com/office/drawing/2014/main" id="{47C5030A-72F7-B062-D91F-16A2B1A6FE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5</a:t>
            </a:fld>
            <a:endParaRPr lang="en-US"/>
          </a:p>
        </p:txBody>
      </p:sp>
      <p:sp>
        <p:nvSpPr>
          <p:cNvPr id="6" name="四角形: 角を丸くする 5">
            <a:extLst>
              <a:ext uri="{FF2B5EF4-FFF2-40B4-BE49-F238E27FC236}">
                <a16:creationId xmlns:a16="http://schemas.microsoft.com/office/drawing/2014/main" id="{E9E43511-11A8-14A0-FB30-61C7A1FF289E}"/>
              </a:ext>
            </a:extLst>
          </p:cNvPr>
          <p:cNvSpPr/>
          <p:nvPr/>
        </p:nvSpPr>
        <p:spPr>
          <a:xfrm>
            <a:off x="609600" y="1454478"/>
            <a:ext cx="7440930" cy="575379"/>
          </a:xfrm>
          <a:prstGeom prst="roundRect">
            <a:avLst/>
          </a:prstGeom>
          <a:solidFill>
            <a:srgbClr val="006600"/>
          </a:solidFill>
          <a:ln>
            <a:solidFill>
              <a:srgbClr val="0066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kumimoji="1" lang="ja-JP" altLang="en-US" sz="2400" dirty="0">
                <a:solidFill>
                  <a:schemeClr val="bg1"/>
                </a:solidFill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安全・安心な農産物の提供</a:t>
            </a:r>
          </a:p>
        </p:txBody>
      </p:sp>
      <p:sp>
        <p:nvSpPr>
          <p:cNvPr id="7" name="四角形: 角を丸くする 6">
            <a:extLst>
              <a:ext uri="{FF2B5EF4-FFF2-40B4-BE49-F238E27FC236}">
                <a16:creationId xmlns:a16="http://schemas.microsoft.com/office/drawing/2014/main" id="{CA549F2D-6C63-E077-C463-CA70B9F2CF4D}"/>
              </a:ext>
            </a:extLst>
          </p:cNvPr>
          <p:cNvSpPr/>
          <p:nvPr/>
        </p:nvSpPr>
        <p:spPr>
          <a:xfrm>
            <a:off x="609600" y="4011652"/>
            <a:ext cx="7440930" cy="575379"/>
          </a:xfrm>
          <a:prstGeom prst="roundRect">
            <a:avLst/>
          </a:prstGeom>
          <a:solidFill>
            <a:srgbClr val="006600"/>
          </a:solidFill>
          <a:ln>
            <a:solidFill>
              <a:srgbClr val="0066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kumimoji="1" lang="ja-JP" altLang="en-US" sz="2400" dirty="0">
                <a:solidFill>
                  <a:schemeClr val="bg1"/>
                </a:solidFill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リスクヘッジ </a:t>
            </a:r>
            <a:r>
              <a:rPr kumimoji="1" lang="en-US" altLang="ja-JP" sz="1600" dirty="0">
                <a:solidFill>
                  <a:schemeClr val="bg1"/>
                </a:solidFill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-</a:t>
            </a:r>
            <a:r>
              <a:rPr kumimoji="1" lang="ja-JP" altLang="en-US" sz="1600" dirty="0">
                <a:solidFill>
                  <a:schemeClr val="bg1"/>
                </a:solidFill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トラブル時にも備えられる、仕入れの安心感</a:t>
            </a:r>
            <a:r>
              <a:rPr kumimoji="1" lang="en-US" altLang="ja-JP" sz="1600" dirty="0">
                <a:solidFill>
                  <a:schemeClr val="bg1"/>
                </a:solidFill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-</a:t>
            </a:r>
            <a:endParaRPr kumimoji="1" lang="en-US" altLang="ja-JP" sz="2400" dirty="0">
              <a:solidFill>
                <a:schemeClr val="bg1"/>
              </a:solidFill>
              <a:latin typeface="BIZ UDPゴシック" panose="020B0400000000000000" pitchFamily="50" charset="-128"/>
              <a:ea typeface="BIZ UDPゴシック" panose="020B0400000000000000" pitchFamily="50" charset="-128"/>
            </a:endParaRPr>
          </a:p>
        </p:txBody>
      </p:sp>
      <p:sp>
        <p:nvSpPr>
          <p:cNvPr id="8" name="テキスト ボックス 7">
            <a:extLst>
              <a:ext uri="{FF2B5EF4-FFF2-40B4-BE49-F238E27FC236}">
                <a16:creationId xmlns:a16="http://schemas.microsoft.com/office/drawing/2014/main" id="{67AC6237-F91F-CD99-C4BA-A979593DEBC0}"/>
              </a:ext>
            </a:extLst>
          </p:cNvPr>
          <p:cNvSpPr txBox="1"/>
          <p:nvPr/>
        </p:nvSpPr>
        <p:spPr>
          <a:xfrm>
            <a:off x="591300" y="2233181"/>
            <a:ext cx="9592830" cy="1231106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354013" indent="-354013">
              <a:spcBef>
                <a:spcPts val="600"/>
              </a:spcBef>
              <a:buFont typeface="Wingdings" panose="05000000000000000000" pitchFamily="2" charset="2"/>
              <a:buChar char="l"/>
            </a:pPr>
            <a:r>
              <a:rPr lang="ja-JP" altLang="en-US" sz="2000" dirty="0"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厳格な基準に基づいた農薬・肥料・衛生管理</a:t>
            </a:r>
          </a:p>
          <a:p>
            <a:pPr marL="354013" indent="-354013">
              <a:spcBef>
                <a:spcPts val="600"/>
              </a:spcBef>
              <a:buFont typeface="Wingdings" panose="05000000000000000000" pitchFamily="2" charset="2"/>
              <a:buChar char="l"/>
            </a:pPr>
            <a:r>
              <a:rPr lang="ja-JP" altLang="en-US" sz="2000" dirty="0"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トレーサビリティの確保により、生産背景が明確</a:t>
            </a:r>
          </a:p>
          <a:p>
            <a:pPr>
              <a:spcBef>
                <a:spcPts val="600"/>
              </a:spcBef>
            </a:pPr>
            <a:r>
              <a:rPr lang="ja-JP" altLang="en-US" sz="2400" dirty="0">
                <a:highlight>
                  <a:srgbClr val="FFFF00"/>
                </a:highlight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安全・安心を重視する消費者のニーズに応え、信頼を高めます。</a:t>
            </a:r>
          </a:p>
        </p:txBody>
      </p:sp>
      <p:sp>
        <p:nvSpPr>
          <p:cNvPr id="13" name="テキスト ボックス 12">
            <a:extLst>
              <a:ext uri="{FF2B5EF4-FFF2-40B4-BE49-F238E27FC236}">
                <a16:creationId xmlns:a16="http://schemas.microsoft.com/office/drawing/2014/main" id="{69C88D99-27CC-198A-52FC-6F04C2A7B5C7}"/>
              </a:ext>
            </a:extLst>
          </p:cNvPr>
          <p:cNvSpPr txBox="1"/>
          <p:nvPr/>
        </p:nvSpPr>
        <p:spPr>
          <a:xfrm>
            <a:off x="591300" y="4752765"/>
            <a:ext cx="10873625" cy="1231106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354013" indent="-354013">
              <a:spcBef>
                <a:spcPts val="600"/>
              </a:spcBef>
              <a:buFont typeface="Wingdings" panose="05000000000000000000" pitchFamily="2" charset="2"/>
              <a:buChar char="l"/>
            </a:pPr>
            <a:r>
              <a:rPr lang="ja-JP" altLang="en-US" sz="2000" dirty="0"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異物混入や品質事故を未然に防ぐ、徹底した管理体制</a:t>
            </a:r>
          </a:p>
          <a:p>
            <a:pPr marL="354013" indent="-354013">
              <a:spcBef>
                <a:spcPts val="600"/>
              </a:spcBef>
              <a:buFont typeface="Wingdings" panose="05000000000000000000" pitchFamily="2" charset="2"/>
              <a:buChar char="l"/>
            </a:pPr>
            <a:r>
              <a:rPr lang="ja-JP" altLang="en-US" sz="2000" dirty="0"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生産履歴の記録により、万が一の際も迅速に原因を特定・対応可能</a:t>
            </a:r>
            <a:endParaRPr lang="ja-JP" altLang="en-US" sz="2400" dirty="0">
              <a:highlight>
                <a:srgbClr val="FFFF00"/>
              </a:highlight>
              <a:latin typeface="BIZ UDPゴシック" panose="020B0400000000000000" pitchFamily="50" charset="-128"/>
              <a:ea typeface="BIZ UDPゴシック" panose="020B0400000000000000" pitchFamily="50" charset="-128"/>
            </a:endParaRPr>
          </a:p>
          <a:p>
            <a:pPr>
              <a:spcBef>
                <a:spcPts val="600"/>
              </a:spcBef>
            </a:pPr>
            <a:r>
              <a:rPr lang="ja-JP" altLang="en-US" sz="2400" dirty="0">
                <a:highlight>
                  <a:srgbClr val="FFFF00"/>
                </a:highlight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仕入れリスクやクレーム対応の負担を軽減し、業務の安定化に貢献します。</a:t>
            </a:r>
          </a:p>
        </p:txBody>
      </p:sp>
    </p:spTree>
    <p:extLst>
      <p:ext uri="{BB962C8B-B14F-4D97-AF65-F5344CB8AC3E}">
        <p14:creationId xmlns:p14="http://schemas.microsoft.com/office/powerpoint/2010/main" val="25687147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E02C395-6E30-8113-0220-957DC429F9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図 5">
            <a:extLst>
              <a:ext uri="{FF2B5EF4-FFF2-40B4-BE49-F238E27FC236}">
                <a16:creationId xmlns:a16="http://schemas.microsoft.com/office/drawing/2014/main" id="{7AC06E71-D251-AECA-8721-47E1E9256DB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47710" y="1449352"/>
            <a:ext cx="3240000" cy="2160000"/>
          </a:xfrm>
          <a:prstGeom prst="rect">
            <a:avLst/>
          </a:prstGeom>
        </p:spPr>
      </p:pic>
      <p:pic>
        <p:nvPicPr>
          <p:cNvPr id="7" name="図 6">
            <a:extLst>
              <a:ext uri="{FF2B5EF4-FFF2-40B4-BE49-F238E27FC236}">
                <a16:creationId xmlns:a16="http://schemas.microsoft.com/office/drawing/2014/main" id="{1D6EF69A-356B-E2ED-D54B-D2EDA9A3033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60700" y="4000500"/>
            <a:ext cx="3240000" cy="2160000"/>
          </a:xfrm>
          <a:prstGeom prst="rect">
            <a:avLst/>
          </a:prstGeom>
        </p:spPr>
      </p:pic>
      <p:sp>
        <p:nvSpPr>
          <p:cNvPr id="9" name="テキスト ボックス 8">
            <a:extLst>
              <a:ext uri="{FF2B5EF4-FFF2-40B4-BE49-F238E27FC236}">
                <a16:creationId xmlns:a16="http://schemas.microsoft.com/office/drawing/2014/main" id="{C8DA21E3-9D77-ADB3-7A8B-BD5FF4641886}"/>
              </a:ext>
            </a:extLst>
          </p:cNvPr>
          <p:cNvSpPr txBox="1"/>
          <p:nvPr/>
        </p:nvSpPr>
        <p:spPr>
          <a:xfrm>
            <a:off x="609600" y="4697412"/>
            <a:ext cx="10991100" cy="1231106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354013" indent="-354013">
              <a:spcBef>
                <a:spcPts val="600"/>
              </a:spcBef>
              <a:buFont typeface="Wingdings" panose="05000000000000000000" pitchFamily="2" charset="2"/>
              <a:buChar char="l"/>
            </a:pPr>
            <a:r>
              <a:rPr lang="ja-JP" altLang="en-US" sz="2000" dirty="0"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第三者の審査員が農場を訪問し、適切な取り組みを確認</a:t>
            </a:r>
          </a:p>
          <a:p>
            <a:pPr marL="354013" indent="-354013">
              <a:spcBef>
                <a:spcPts val="600"/>
              </a:spcBef>
              <a:buFont typeface="Wingdings" panose="05000000000000000000" pitchFamily="2" charset="2"/>
              <a:buChar char="l"/>
            </a:pPr>
            <a:r>
              <a:rPr lang="ja-JP" altLang="en-US" sz="2000" dirty="0"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認証取得後も毎年審査を実施し、継続的な品質管理を保証</a:t>
            </a:r>
          </a:p>
          <a:p>
            <a:pPr>
              <a:spcBef>
                <a:spcPts val="600"/>
              </a:spcBef>
            </a:pPr>
            <a:r>
              <a:rPr lang="ja-JP" altLang="en-US" sz="2400" dirty="0">
                <a:highlight>
                  <a:srgbClr val="FFFF00"/>
                </a:highlight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厳格な第三者審査により、バイヤーの現地視察が不要で業務効率が向上します。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8A5FB2C-34F5-0DFB-B0DE-E7ADBAFA09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ja-JP" dirty="0">
                <a:ea typeface="BIZ UDPゴシック" panose="020B0400000000000000" pitchFamily="50" charset="-128"/>
              </a:rPr>
              <a:t>JGAP</a:t>
            </a:r>
            <a:r>
              <a:rPr lang="ja-JP" altLang="en-US" dirty="0">
                <a:ea typeface="BIZ UDPゴシック" panose="020B0400000000000000" pitchFamily="50" charset="-128"/>
              </a:rPr>
              <a:t>農産物を調達するメリット</a:t>
            </a:r>
            <a:endParaRPr dirty="0">
              <a:ea typeface="BIZ UDPゴシック" panose="020B0400000000000000" pitchFamily="50" charset="-128"/>
            </a:endParaRPr>
          </a:p>
        </p:txBody>
      </p:sp>
      <p:sp>
        <p:nvSpPr>
          <p:cNvPr id="3" name="スライド番号プレースホルダー 2">
            <a:extLst>
              <a:ext uri="{FF2B5EF4-FFF2-40B4-BE49-F238E27FC236}">
                <a16:creationId xmlns:a16="http://schemas.microsoft.com/office/drawing/2014/main" id="{D6C3B0F2-4821-2AE7-AB17-1615125A3A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6</a:t>
            </a:fld>
            <a:endParaRPr lang="en-US"/>
          </a:p>
        </p:txBody>
      </p:sp>
      <p:sp>
        <p:nvSpPr>
          <p:cNvPr id="8" name="四角形: 角を丸くする 7">
            <a:extLst>
              <a:ext uri="{FF2B5EF4-FFF2-40B4-BE49-F238E27FC236}">
                <a16:creationId xmlns:a16="http://schemas.microsoft.com/office/drawing/2014/main" id="{3385ADB1-05CF-B71A-2AFC-B8BC171F5C74}"/>
              </a:ext>
            </a:extLst>
          </p:cNvPr>
          <p:cNvSpPr/>
          <p:nvPr/>
        </p:nvSpPr>
        <p:spPr>
          <a:xfrm>
            <a:off x="609600" y="1454478"/>
            <a:ext cx="7440930" cy="575379"/>
          </a:xfrm>
          <a:prstGeom prst="roundRect">
            <a:avLst/>
          </a:prstGeom>
          <a:solidFill>
            <a:srgbClr val="006600"/>
          </a:solidFill>
          <a:ln>
            <a:solidFill>
              <a:srgbClr val="0066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kumimoji="1" lang="ja-JP" altLang="en-US" sz="2400" dirty="0">
                <a:solidFill>
                  <a:schemeClr val="bg1"/>
                </a:solidFill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社会的責任への対応 </a:t>
            </a:r>
            <a:r>
              <a:rPr kumimoji="1" lang="en-US" altLang="ja-JP" sz="1600" dirty="0">
                <a:solidFill>
                  <a:schemeClr val="bg1"/>
                </a:solidFill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-ESG</a:t>
            </a:r>
            <a:r>
              <a:rPr kumimoji="1" lang="ja-JP" altLang="en-US" sz="1600" dirty="0">
                <a:solidFill>
                  <a:schemeClr val="bg1"/>
                </a:solidFill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・</a:t>
            </a:r>
            <a:r>
              <a:rPr kumimoji="1" lang="en-US" altLang="ja-JP" sz="1600" dirty="0">
                <a:solidFill>
                  <a:schemeClr val="bg1"/>
                </a:solidFill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SDGs</a:t>
            </a:r>
            <a:r>
              <a:rPr kumimoji="1" lang="ja-JP" altLang="en-US" sz="1600" dirty="0">
                <a:solidFill>
                  <a:schemeClr val="bg1"/>
                </a:solidFill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時代にふさわしい調達</a:t>
            </a:r>
            <a:r>
              <a:rPr kumimoji="1" lang="en-US" altLang="ja-JP" sz="1600" dirty="0">
                <a:solidFill>
                  <a:schemeClr val="bg1"/>
                </a:solidFill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-</a:t>
            </a:r>
            <a:endParaRPr kumimoji="1" lang="en-US" altLang="ja-JP" sz="2400" dirty="0">
              <a:solidFill>
                <a:schemeClr val="bg1"/>
              </a:solidFill>
              <a:latin typeface="BIZ UDPゴシック" panose="020B0400000000000000" pitchFamily="50" charset="-128"/>
              <a:ea typeface="BIZ UDPゴシック" panose="020B0400000000000000" pitchFamily="50" charset="-128"/>
            </a:endParaRPr>
          </a:p>
        </p:txBody>
      </p:sp>
      <p:sp>
        <p:nvSpPr>
          <p:cNvPr id="10" name="四角形: 角を丸くする 9">
            <a:extLst>
              <a:ext uri="{FF2B5EF4-FFF2-40B4-BE49-F238E27FC236}">
                <a16:creationId xmlns:a16="http://schemas.microsoft.com/office/drawing/2014/main" id="{5FE3FC1B-7A71-DC65-572F-FA3B73082C01}"/>
              </a:ext>
            </a:extLst>
          </p:cNvPr>
          <p:cNvSpPr/>
          <p:nvPr/>
        </p:nvSpPr>
        <p:spPr>
          <a:xfrm>
            <a:off x="609600" y="4006986"/>
            <a:ext cx="7440930" cy="575379"/>
          </a:xfrm>
          <a:prstGeom prst="roundRect">
            <a:avLst/>
          </a:prstGeom>
          <a:solidFill>
            <a:srgbClr val="006600"/>
          </a:solidFill>
          <a:ln>
            <a:solidFill>
              <a:srgbClr val="0066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kumimoji="1" lang="ja-JP" altLang="en-US" sz="2400" dirty="0">
                <a:solidFill>
                  <a:schemeClr val="bg1"/>
                </a:solidFill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業務負担の軽減</a:t>
            </a:r>
          </a:p>
        </p:txBody>
      </p:sp>
      <p:sp>
        <p:nvSpPr>
          <p:cNvPr id="11" name="テキスト ボックス 10">
            <a:extLst>
              <a:ext uri="{FF2B5EF4-FFF2-40B4-BE49-F238E27FC236}">
                <a16:creationId xmlns:a16="http://schemas.microsoft.com/office/drawing/2014/main" id="{08708420-FF75-B812-291E-28CD88327EC3}"/>
              </a:ext>
            </a:extLst>
          </p:cNvPr>
          <p:cNvSpPr txBox="1"/>
          <p:nvPr/>
        </p:nvSpPr>
        <p:spPr>
          <a:xfrm>
            <a:off x="609600" y="2141698"/>
            <a:ext cx="9339870" cy="1615827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354013" indent="-354013">
              <a:spcBef>
                <a:spcPts val="600"/>
              </a:spcBef>
              <a:buFont typeface="Wingdings" panose="05000000000000000000" pitchFamily="2" charset="2"/>
              <a:buChar char="l"/>
            </a:pPr>
            <a:r>
              <a:rPr lang="ja-JP" altLang="en-US" sz="2000" dirty="0"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環境に配慮した農業の実践</a:t>
            </a:r>
            <a:endParaRPr lang="en-US" altLang="ja-JP" sz="2000" dirty="0">
              <a:latin typeface="BIZ UDPゴシック" panose="020B0400000000000000" pitchFamily="50" charset="-128"/>
              <a:ea typeface="BIZ UDPゴシック" panose="020B0400000000000000" pitchFamily="50" charset="-128"/>
            </a:endParaRPr>
          </a:p>
          <a:p>
            <a:pPr marL="354013" indent="-354013">
              <a:spcBef>
                <a:spcPts val="600"/>
              </a:spcBef>
              <a:buFont typeface="Wingdings" panose="05000000000000000000" pitchFamily="2" charset="2"/>
              <a:buChar char="l"/>
            </a:pPr>
            <a:r>
              <a:rPr lang="ja-JP" altLang="en-US" sz="2000" dirty="0"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適切な労働環境の整備・管理</a:t>
            </a:r>
            <a:endParaRPr lang="en-US" altLang="ja-JP" sz="2000" dirty="0">
              <a:latin typeface="BIZ UDPゴシック" panose="020B0400000000000000" pitchFamily="50" charset="-128"/>
              <a:ea typeface="BIZ UDPゴシック" panose="020B0400000000000000" pitchFamily="50" charset="-128"/>
            </a:endParaRPr>
          </a:p>
          <a:p>
            <a:pPr marL="354013" indent="-354013">
              <a:spcBef>
                <a:spcPts val="600"/>
              </a:spcBef>
              <a:buFont typeface="Wingdings" panose="05000000000000000000" pitchFamily="2" charset="2"/>
              <a:buChar char="l"/>
              <a:tabLst>
                <a:tab pos="354013" algn="l"/>
              </a:tabLst>
            </a:pPr>
            <a:r>
              <a:rPr lang="en-US" altLang="ja-JP" sz="2000" dirty="0"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SDGs</a:t>
            </a:r>
            <a:r>
              <a:rPr lang="ja-JP" altLang="en-US" sz="2000" dirty="0"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目標への具体的な貢献</a:t>
            </a:r>
            <a:endParaRPr lang="en-US" altLang="ja-JP" sz="2000" dirty="0">
              <a:latin typeface="BIZ UDPゴシック" panose="020B0400000000000000" pitchFamily="50" charset="-128"/>
              <a:ea typeface="BIZ UDPゴシック" panose="020B0400000000000000" pitchFamily="50" charset="-128"/>
            </a:endParaRPr>
          </a:p>
          <a:p>
            <a:pPr>
              <a:spcBef>
                <a:spcPts val="600"/>
              </a:spcBef>
            </a:pPr>
            <a:r>
              <a:rPr lang="ja-JP" altLang="en-US" sz="2400" dirty="0">
                <a:highlight>
                  <a:srgbClr val="FFFF00"/>
                </a:highlight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持続可能な調達によって、企業価値や社会的評価が向上します。</a:t>
            </a:r>
          </a:p>
        </p:txBody>
      </p:sp>
    </p:spTree>
    <p:extLst>
      <p:ext uri="{BB962C8B-B14F-4D97-AF65-F5344CB8AC3E}">
        <p14:creationId xmlns:p14="http://schemas.microsoft.com/office/powerpoint/2010/main" val="417568319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ja-JP" altLang="en-US" dirty="0">
                <a:ea typeface="BIZ UDPゴシック" panose="020B0400000000000000" pitchFamily="50" charset="-128"/>
              </a:rPr>
              <a:t>農場概要</a:t>
            </a:r>
            <a:endParaRPr dirty="0">
              <a:ea typeface="BIZ UDPゴシック" panose="020B0400000000000000" pitchFamily="50" charset="-128"/>
            </a:endParaRPr>
          </a:p>
        </p:txBody>
      </p:sp>
      <p:sp>
        <p:nvSpPr>
          <p:cNvPr id="4" name="スライド番号プレースホルダー 3">
            <a:extLst>
              <a:ext uri="{FF2B5EF4-FFF2-40B4-BE49-F238E27FC236}">
                <a16:creationId xmlns:a16="http://schemas.microsoft.com/office/drawing/2014/main" id="{BBDF30C8-1FBF-28A3-169D-4C7770ABE0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473617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ユーザー定義 1">
      <a:majorFont>
        <a:latin typeface="Calibri"/>
        <a:ea typeface="UD デジタル 教科書体 NP-B"/>
        <a:cs typeface=""/>
      </a:majorFont>
      <a:minorFont>
        <a:latin typeface="Calibri"/>
        <a:ea typeface="UD デジタル 教科書体 N-B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游ゴシック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游ゴシック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游ゴシック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游ゴシック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9757</TotalTime>
  <Words>714</Words>
  <Application>Microsoft Office PowerPoint</Application>
  <PresentationFormat>ワイド画面</PresentationFormat>
  <Paragraphs>92</Paragraphs>
  <Slides>7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4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7</vt:i4>
      </vt:variant>
    </vt:vector>
  </HeadingPairs>
  <TitlesOfParts>
    <vt:vector size="12" baseType="lpstr">
      <vt:lpstr>BIZ UDPゴシック</vt:lpstr>
      <vt:lpstr>游ゴシック</vt:lpstr>
      <vt:lpstr>Arial</vt:lpstr>
      <vt:lpstr>Wingdings</vt:lpstr>
      <vt:lpstr>Office Theme</vt:lpstr>
      <vt:lpstr>PowerPoint プレゼンテーション</vt:lpstr>
      <vt:lpstr>ＪGAP認証とは</vt:lpstr>
      <vt:lpstr>ＪGAPの管理点</vt:lpstr>
      <vt:lpstr>JGAPの約束 取り組み事例の一例</vt:lpstr>
      <vt:lpstr>JGAP農産物を調達するメリット</vt:lpstr>
      <vt:lpstr>JGAP農産物を調達するメリット</vt:lpstr>
      <vt:lpstr>農場概要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>前田 悠平</dc:creator>
  <cp:keywords/>
  <dc:description>generated using python-pptx</dc:description>
  <cp:lastModifiedBy>悠平 前田</cp:lastModifiedBy>
  <cp:revision>60</cp:revision>
  <cp:lastPrinted>2024-11-20T06:38:55Z</cp:lastPrinted>
  <dcterms:created xsi:type="dcterms:W3CDTF">2013-01-27T09:14:16Z</dcterms:created>
  <dcterms:modified xsi:type="dcterms:W3CDTF">2025-05-23T06:37:20Z</dcterms:modified>
  <cp:category/>
</cp:coreProperties>
</file>